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80" r:id="rId4"/>
    <p:sldId id="260" r:id="rId5"/>
    <p:sldId id="278" r:id="rId6"/>
    <p:sldId id="263" r:id="rId7"/>
    <p:sldId id="262" r:id="rId8"/>
    <p:sldId id="283" r:id="rId9"/>
    <p:sldId id="266" r:id="rId10"/>
    <p:sldId id="268" r:id="rId11"/>
    <p:sldId id="286" r:id="rId12"/>
    <p:sldId id="281" r:id="rId13"/>
    <p:sldId id="269" r:id="rId14"/>
    <p:sldId id="277" r:id="rId15"/>
    <p:sldId id="287" r:id="rId16"/>
    <p:sldId id="284" r:id="rId17"/>
    <p:sldId id="272" r:id="rId18"/>
    <p:sldId id="288" r:id="rId19"/>
    <p:sldId id="289" r:id="rId20"/>
    <p:sldId id="279" r:id="rId21"/>
    <p:sldId id="291" r:id="rId22"/>
    <p:sldId id="290" r:id="rId23"/>
    <p:sldId id="270" r:id="rId24"/>
    <p:sldId id="292" r:id="rId25"/>
    <p:sldId id="293" r:id="rId26"/>
  </p:sldIdLst>
  <p:sldSz cx="9144000" cy="5143500" type="screen16x9"/>
  <p:notesSz cx="6858000" cy="9144000"/>
  <p:embeddedFontLs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標楷體" pitchFamily="65" charset="-120"/>
      <p:regular r:id="rId33"/>
    </p:embeddedFont>
    <p:embeddedFont>
      <p:font typeface="華康竹風體W4" pitchFamily="65" charset="-120"/>
      <p:regular r:id="rId34"/>
    </p:embeddedFont>
    <p:embeddedFont>
      <p:font typeface="宋体" pitchFamily="2" charset="-122"/>
      <p:regular r:id="rId35"/>
    </p:embeddedFont>
    <p:embeddedFont>
      <p:font typeface="Sue Ellen Francisco" pitchFamily="2" charset="0"/>
      <p:regular r:id="rId3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D5DCB9E-E61E-44C7-81E4-8246A283EBF9}">
          <p14:sldIdLst>
            <p14:sldId id="256"/>
            <p14:sldId id="265"/>
            <p14:sldId id="280"/>
            <p14:sldId id="260"/>
            <p14:sldId id="278"/>
            <p14:sldId id="263"/>
            <p14:sldId id="262"/>
            <p14:sldId id="283"/>
            <p14:sldId id="266"/>
            <p14:sldId id="268"/>
            <p14:sldId id="286"/>
            <p14:sldId id="281"/>
            <p14:sldId id="269"/>
            <p14:sldId id="277"/>
            <p14:sldId id="287"/>
            <p14:sldId id="284"/>
            <p14:sldId id="272"/>
            <p14:sldId id="288"/>
            <p14:sldId id="289"/>
            <p14:sldId id="279"/>
            <p14:sldId id="291"/>
            <p14:sldId id="290"/>
            <p14:sldId id="270"/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DC12D"/>
    <a:srgbClr val="A6A6A6"/>
    <a:srgbClr val="BFBFBF"/>
    <a:srgbClr val="E09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9" autoAdjust="0"/>
    <p:restoredTop sz="98359" autoAdjust="0"/>
  </p:normalViewPr>
  <p:slideViewPr>
    <p:cSldViewPr>
      <p:cViewPr varScale="1">
        <p:scale>
          <a:sx n="111" d="100"/>
          <a:sy n="111" d="100"/>
        </p:scale>
        <p:origin x="-701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-3158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82BD5-4203-4966-BA67-2A24EBE919AE}" type="datetimeFigureOut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FAA05-A99A-4C19-A774-02DF61E546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6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AD77D-EB45-4FFC-91A0-2ED343BBA5FB}" type="datetimeFigureOut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0E54D-E6A6-466A-B002-96ED648738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36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IUCN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4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Analyze</a:t>
            </a:r>
          </a:p>
          <a:p>
            <a:r>
              <a:rPr lang="en-US" altLang="zh-TW" dirty="0"/>
              <a:t>Show tree</a:t>
            </a:r>
          </a:p>
          <a:p>
            <a:r>
              <a:rPr lang="en-US" altLang="zh-TW" dirty="0"/>
              <a:t>Result </a:t>
            </a:r>
            <a:endParaRPr lang="zh-TW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1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Three things damage the vulture population: rodenticide, </a:t>
            </a:r>
            <a:r>
              <a:rPr lang="en-US" altLang="zh-TW" dirty="0" err="1" smtClean="0"/>
              <a:t>polution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declofenac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6"/>
                </a:solidFill>
              </a:rPr>
              <a:t>poaching </a:t>
            </a:r>
          </a:p>
          <a:p>
            <a:r>
              <a:rPr lang="en-US" altLang="zh-TW" dirty="0" smtClean="0">
                <a:solidFill>
                  <a:schemeClr val="accent6"/>
                </a:solidFill>
              </a:rPr>
              <a:t>Genetic management ,camera</a:t>
            </a:r>
          </a:p>
          <a:p>
            <a:r>
              <a:rPr lang="en-US" altLang="zh-TW" dirty="0" smtClean="0">
                <a:solidFill>
                  <a:schemeClr val="accent6"/>
                </a:solidFill>
              </a:rPr>
              <a:t>Track to vulture, </a:t>
            </a:r>
            <a:r>
              <a:rPr lang="en-US" altLang="zh-TW" dirty="0" err="1" smtClean="0">
                <a:solidFill>
                  <a:schemeClr val="accent6"/>
                </a:solidFill>
              </a:rPr>
              <a:t>iucn</a:t>
            </a:r>
            <a:r>
              <a:rPr lang="en-US" altLang="zh-TW" dirty="0" smtClean="0">
                <a:solidFill>
                  <a:schemeClr val="accent6"/>
                </a:solidFill>
              </a:rPr>
              <a:t> </a:t>
            </a:r>
          </a:p>
          <a:p>
            <a:r>
              <a:rPr lang="en-US" altLang="zh-TW" dirty="0" smtClean="0">
                <a:solidFill>
                  <a:schemeClr val="accent6"/>
                </a:solidFill>
              </a:rPr>
              <a:t>12s,coI   </a:t>
            </a:r>
          </a:p>
          <a:p>
            <a:r>
              <a:rPr lang="en-US" altLang="zh-TW" dirty="0" smtClean="0">
                <a:solidFill>
                  <a:schemeClr val="accent6"/>
                </a:solidFill>
              </a:rPr>
              <a:t>Tree: method</a:t>
            </a:r>
          </a:p>
          <a:p>
            <a:r>
              <a:rPr lang="en-US" altLang="zh-TW" dirty="0" smtClean="0">
                <a:solidFill>
                  <a:schemeClr val="accent6"/>
                </a:solidFill>
              </a:rPr>
              <a:t>Objective before result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600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got 8 sample, and were told to analyze the species</a:t>
            </a:r>
          </a:p>
          <a:p>
            <a:r>
              <a:rPr lang="en-US" altLang="zh-TW" dirty="0" smtClean="0"/>
              <a:t>The four species :</a:t>
            </a:r>
            <a:r>
              <a:rPr lang="en-US" altLang="zh-TW" b="1" i="1" dirty="0" smtClean="0"/>
              <a:t> </a:t>
            </a:r>
            <a:r>
              <a:rPr lang="en-US" altLang="zh-TW" dirty="0" smtClean="0"/>
              <a:t>Gyps </a:t>
            </a:r>
            <a:r>
              <a:rPr lang="en-US" altLang="zh-TW" dirty="0" err="1" smtClean="0"/>
              <a:t>himalayensis</a:t>
            </a:r>
            <a:r>
              <a:rPr lang="en-US" altLang="zh-TW" dirty="0" smtClean="0"/>
              <a:t>, Gyps </a:t>
            </a:r>
            <a:r>
              <a:rPr lang="en-US" altLang="zh-TW" dirty="0" err="1" smtClean="0"/>
              <a:t>fulvus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Sarcogyps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calvus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Aegypius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monachus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80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/>
              <a:t>Q1: Evaluate the efficiency of barcoding primers to differentiate species. </a:t>
            </a:r>
          </a:p>
          <a:p>
            <a:r>
              <a:rPr lang="en-US" altLang="zh-TW" sz="1200" dirty="0" smtClean="0"/>
              <a:t>     (12s and COI region)</a:t>
            </a:r>
          </a:p>
          <a:p>
            <a:endParaRPr lang="en-US" altLang="zh-TW" sz="1200" dirty="0" smtClean="0"/>
          </a:p>
          <a:p>
            <a:r>
              <a:rPr lang="en-US" altLang="zh-TW" sz="1200" dirty="0" smtClean="0"/>
              <a:t>Q2: Analyze intraspecific genetic diversity. </a:t>
            </a:r>
          </a:p>
          <a:p>
            <a:r>
              <a:rPr lang="en-US" altLang="zh-TW" sz="1200" dirty="0" smtClean="0"/>
              <a:t>     (CYTB1 and CR region)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36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Show the gel picture </a:t>
            </a:r>
            <a:r>
              <a:rPr lang="zh-TW" altLang="en-US" dirty="0" smtClean="0"/>
              <a:t>→ </a:t>
            </a:r>
            <a:r>
              <a:rPr lang="en-US" altLang="zh-TW" dirty="0" smtClean="0"/>
              <a:t>success/fail to get DNA fragment</a:t>
            </a:r>
          </a:p>
          <a:p>
            <a:r>
              <a:rPr lang="en-US" altLang="zh-TW" dirty="0" smtClean="0"/>
              <a:t>Primer vt16477_260w fail at the first, so we change the polymerase(direct-green)</a:t>
            </a:r>
          </a:p>
          <a:p>
            <a:r>
              <a:rPr lang="en-US" altLang="zh-TW" dirty="0" smtClean="0"/>
              <a:t>Primer vt16477_260w is not good for alignment</a:t>
            </a:r>
          </a:p>
          <a:p>
            <a:r>
              <a:rPr lang="zh-TW" altLang="en-US" dirty="0" smtClean="0"/>
              <a:t>補膠圖 要有</a:t>
            </a:r>
            <a:r>
              <a:rPr lang="en-US" altLang="zh-TW" dirty="0" smtClean="0"/>
              <a:t>NC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01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Explain the reason there are multiple signal in the sequencing result (DNA variation in S12 region?).  </a:t>
            </a:r>
            <a:r>
              <a:rPr lang="en-US" altLang="zh-TW" dirty="0" err="1" smtClean="0">
                <a:solidFill>
                  <a:schemeClr val="accent6"/>
                </a:solidFill>
              </a:rPr>
              <a:t>Numts</a:t>
            </a:r>
            <a:r>
              <a:rPr lang="en-US" altLang="zh-TW" dirty="0" smtClean="0">
                <a:solidFill>
                  <a:schemeClr val="accent6"/>
                </a:solidFill>
              </a:rPr>
              <a:t>, multiple infectious, or </a:t>
            </a:r>
            <a:r>
              <a:rPr lang="en-US" altLang="zh-TW" dirty="0" err="1" smtClean="0">
                <a:solidFill>
                  <a:schemeClr val="accent6"/>
                </a:solidFill>
              </a:rPr>
              <a:t>psudogenes</a:t>
            </a:r>
            <a:endParaRPr lang="en-US" altLang="zh-TW" dirty="0" smtClean="0"/>
          </a:p>
          <a:p>
            <a:r>
              <a:rPr lang="en-US" altLang="zh-TW" dirty="0" smtClean="0"/>
              <a:t>Explain how cloning PCR can solve the problem </a:t>
            </a:r>
          </a:p>
          <a:p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accent6"/>
                </a:solidFill>
              </a:rPr>
              <a:t>separate the signal by </a:t>
            </a:r>
            <a:endParaRPr lang="en-US" altLang="zh-TW" dirty="0" smtClean="0"/>
          </a:p>
          <a:p>
            <a:r>
              <a:rPr lang="en-US" altLang="zh-TW" dirty="0" smtClean="0"/>
              <a:t>Cloning procedure – plasmid extraction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081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Analyze</a:t>
            </a:r>
          </a:p>
          <a:p>
            <a:r>
              <a:rPr lang="en-US" altLang="zh-TW" dirty="0"/>
              <a:t>Show tree</a:t>
            </a:r>
          </a:p>
          <a:p>
            <a:r>
              <a:rPr lang="en-US" altLang="zh-TW" dirty="0"/>
              <a:t>Result </a:t>
            </a:r>
            <a:endParaRPr lang="zh-TW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85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Analyze</a:t>
            </a:r>
          </a:p>
          <a:p>
            <a:r>
              <a:rPr lang="en-US" altLang="zh-TW" dirty="0"/>
              <a:t>Show tree</a:t>
            </a:r>
          </a:p>
          <a:p>
            <a:r>
              <a:rPr lang="en-US" altLang="zh-TW" dirty="0"/>
              <a:t>Result </a:t>
            </a:r>
            <a:endParaRPr lang="zh-TW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2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Analyze</a:t>
            </a:r>
          </a:p>
          <a:p>
            <a:r>
              <a:rPr lang="en-US" altLang="zh-TW" dirty="0"/>
              <a:t>Show tree</a:t>
            </a:r>
          </a:p>
          <a:p>
            <a:r>
              <a:rPr lang="en-US" altLang="zh-TW" dirty="0"/>
              <a:t>Result </a:t>
            </a:r>
            <a:endParaRPr lang="zh-TW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0E54D-E6A6-466A-B002-96ED6487389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1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2868-C00F-4788-A713-534D17802762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>
          <a:xfrm>
            <a:off x="179512" y="205979"/>
            <a:ext cx="8784976" cy="49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ABC</a:t>
            </a:r>
            <a:endParaRPr lang="zh-TW" alt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ABC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2251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4424B-18DA-42DC-AFE8-E5415F11E986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80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8C6E9-C4D0-4BE2-BB94-9D14847D9740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093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A126-23BC-4493-8C5A-AAD9B6FCEA0F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84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E0E8-0329-413E-B751-0A06C9F3B168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>
          <a:xfrm>
            <a:off x="179512" y="205979"/>
            <a:ext cx="8784976" cy="49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ABC</a:t>
            </a:r>
            <a:endParaRPr lang="zh-TW" altLang="en-US" dirty="0"/>
          </a:p>
        </p:txBody>
      </p:sp>
      <p:sp>
        <p:nvSpPr>
          <p:cNvPr id="7" name="文字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ABC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50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910F-3B81-4483-8A35-4FFA5A9688AB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931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A9C-2FF7-4319-9235-BBB79533B992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623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CFC3-AF8B-4229-9957-AD5620B763A6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14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D292-0504-4A72-8074-AF1462BFAB8D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30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A126-23BC-4493-8C5A-AAD9B6FCEA0F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>
          <a:xfrm>
            <a:off x="179512" y="205979"/>
            <a:ext cx="8784976" cy="49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ABC</a:t>
            </a:r>
            <a:endParaRPr lang="zh-TW" altLang="en-US" dirty="0"/>
          </a:p>
        </p:txBody>
      </p:sp>
      <p:sp>
        <p:nvSpPr>
          <p:cNvPr id="6" name="文字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89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3779-1651-4355-A02C-485E642408E3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55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0362-CCDA-4DB7-8B12-637CDA61F949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27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8435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79512" y="205979"/>
            <a:ext cx="8784976" cy="49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ABC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ABC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ADC6C-CC4F-4236-8AA1-785C416A6DB8}" type="datetime1">
              <a:rPr lang="zh-TW" altLang="en-US" smtClean="0"/>
              <a:t>2019/7/30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2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0" r:id="rId2"/>
    <p:sldLayoutId id="2147483686" r:id="rId3"/>
    <p:sldLayoutId id="2147483687" r:id="rId4"/>
    <p:sldLayoutId id="2147483688" r:id="rId5"/>
    <p:sldLayoutId id="2147483689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jpeg"/><Relationship Id="rId7" Type="http://schemas.openxmlformats.org/officeDocument/2006/relationships/image" Target="../media/image3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vulture group\vulture group final presentation\ima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3"/>
          <a:stretch/>
        </p:blipFill>
        <p:spPr bwMode="auto">
          <a:xfrm>
            <a:off x="1" y="-7117"/>
            <a:ext cx="9144000" cy="51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" y="-7117"/>
            <a:ext cx="9144000" cy="5150617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87" y="2313434"/>
            <a:ext cx="9142414" cy="105040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619673" y="1779662"/>
            <a:ext cx="5904656" cy="1584176"/>
            <a:chOff x="1620466" y="1275606"/>
            <a:chExt cx="5904656" cy="1584176"/>
          </a:xfrm>
        </p:grpSpPr>
        <p:grpSp>
          <p:nvGrpSpPr>
            <p:cNvPr id="33" name="Group 4"/>
            <p:cNvGrpSpPr>
              <a:grpSpLocks/>
            </p:cNvGrpSpPr>
            <p:nvPr/>
          </p:nvGrpSpPr>
          <p:grpSpPr bwMode="auto">
            <a:xfrm>
              <a:off x="2134393" y="1809378"/>
              <a:ext cx="4876801" cy="0"/>
              <a:chOff x="0" y="0"/>
              <a:chExt cx="3072" cy="0"/>
            </a:xfrm>
          </p:grpSpPr>
          <p:sp>
            <p:nvSpPr>
              <p:cNvPr id="42" name="Line 5"/>
              <p:cNvSpPr>
                <a:spLocks noChangeShapeType="1"/>
              </p:cNvSpPr>
              <p:nvPr/>
            </p:nvSpPr>
            <p:spPr bwMode="auto">
              <a:xfrm rot="10800000" flipV="1">
                <a:off x="1767" y="0"/>
                <a:ext cx="1305" cy="0"/>
              </a:xfrm>
              <a:prstGeom prst="line">
                <a:avLst/>
              </a:prstGeom>
              <a:noFill/>
              <a:ln w="6350">
                <a:solidFill>
                  <a:schemeClr val="accent6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3" name="Line 6"/>
              <p:cNvSpPr>
                <a:spLocks noChangeShapeType="1"/>
              </p:cNvSpPr>
              <p:nvPr/>
            </p:nvSpPr>
            <p:spPr bwMode="auto">
              <a:xfrm rot="10800000" flipV="1">
                <a:off x="0" y="0"/>
                <a:ext cx="1305" cy="0"/>
              </a:xfrm>
              <a:prstGeom prst="line">
                <a:avLst/>
              </a:prstGeom>
              <a:noFill/>
              <a:ln w="6350">
                <a:solidFill>
                  <a:schemeClr val="accent6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1620466" y="1934790"/>
              <a:ext cx="5904656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TW" sz="2500" b="1" dirty="0" smtClean="0">
                  <a:solidFill>
                    <a:schemeClr val="accent3"/>
                  </a:solidFill>
                  <a:latin typeface="Sue ellen fransisco"/>
                  <a:cs typeface="Arial" pitchFamily="34" charset="0"/>
                </a:rPr>
                <a:t>Species identification and intraspecific genetic diversity </a:t>
              </a:r>
              <a:r>
                <a:rPr lang="en-US" altLang="zh-TW" sz="2500" b="1" dirty="0" smtClean="0">
                  <a:solidFill>
                    <a:schemeClr val="accent3"/>
                  </a:solidFill>
                  <a:latin typeface="Sue ellen fransisco"/>
                  <a:cs typeface="Arial" pitchFamily="34" charset="0"/>
                </a:rPr>
                <a:t>for the vulture</a:t>
              </a:r>
              <a:endParaRPr lang="zh-CN" altLang="zh-CN" sz="2500" dirty="0">
                <a:solidFill>
                  <a:schemeClr val="accent3"/>
                </a:solidFill>
                <a:latin typeface="Sue ellen fransisco"/>
                <a:cs typeface="Arial" pitchFamily="34" charset="0"/>
              </a:endParaRPr>
            </a:p>
          </p:txBody>
        </p:sp>
        <p:grpSp>
          <p:nvGrpSpPr>
            <p:cNvPr id="37" name="Group 10"/>
            <p:cNvGrpSpPr>
              <a:grpSpLocks/>
            </p:cNvGrpSpPr>
            <p:nvPr/>
          </p:nvGrpSpPr>
          <p:grpSpPr bwMode="auto">
            <a:xfrm>
              <a:off x="2134393" y="2859782"/>
              <a:ext cx="4876801" cy="0"/>
              <a:chOff x="0" y="0"/>
              <a:chExt cx="3072" cy="0"/>
            </a:xfrm>
          </p:grpSpPr>
          <p:sp>
            <p:nvSpPr>
              <p:cNvPr id="39" name="Line 11"/>
              <p:cNvSpPr>
                <a:spLocks noChangeShapeType="1"/>
              </p:cNvSpPr>
              <p:nvPr/>
            </p:nvSpPr>
            <p:spPr bwMode="auto">
              <a:xfrm rot="10800000" flipV="1">
                <a:off x="1767" y="0"/>
                <a:ext cx="1305" cy="0"/>
              </a:xfrm>
              <a:prstGeom prst="line">
                <a:avLst/>
              </a:prstGeom>
              <a:noFill/>
              <a:ln w="6350">
                <a:solidFill>
                  <a:schemeClr val="accent6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Line 12"/>
              <p:cNvSpPr>
                <a:spLocks noChangeShapeType="1"/>
              </p:cNvSpPr>
              <p:nvPr/>
            </p:nvSpPr>
            <p:spPr bwMode="auto">
              <a:xfrm rot="10800000" flipV="1">
                <a:off x="0" y="0"/>
                <a:ext cx="1305" cy="0"/>
              </a:xfrm>
              <a:prstGeom prst="line">
                <a:avLst/>
              </a:prstGeom>
              <a:noFill/>
              <a:ln w="6350">
                <a:solidFill>
                  <a:schemeClr val="accent6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Line 13"/>
              <p:cNvSpPr>
                <a:spLocks noChangeShapeType="1"/>
              </p:cNvSpPr>
              <p:nvPr/>
            </p:nvSpPr>
            <p:spPr bwMode="auto">
              <a:xfrm rot="10800000" flipV="1">
                <a:off x="1354" y="0"/>
                <a:ext cx="374" cy="0"/>
              </a:xfrm>
              <a:prstGeom prst="line">
                <a:avLst/>
              </a:prstGeom>
              <a:noFill/>
              <a:ln w="6350">
                <a:solidFill>
                  <a:schemeClr val="accent6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4190206" y="1275606"/>
              <a:ext cx="762000" cy="377825"/>
            </a:xfrm>
            <a:custGeom>
              <a:avLst/>
              <a:gdLst>
                <a:gd name="T0" fmla="*/ 0 w 1463"/>
                <a:gd name="T1" fmla="*/ 730 h 730"/>
                <a:gd name="T2" fmla="*/ 733 w 1463"/>
                <a:gd name="T3" fmla="*/ 0 h 730"/>
                <a:gd name="T4" fmla="*/ 1463 w 1463"/>
                <a:gd name="T5" fmla="*/ 730 h 730"/>
                <a:gd name="T6" fmla="*/ 0 60000 65536"/>
                <a:gd name="T7" fmla="*/ 0 60000 65536"/>
                <a:gd name="T8" fmla="*/ 0 60000 65536"/>
                <a:gd name="T9" fmla="*/ 0 w 1463"/>
                <a:gd name="T10" fmla="*/ 0 h 730"/>
                <a:gd name="T11" fmla="*/ 1463 w 1463"/>
                <a:gd name="T12" fmla="*/ 730 h 7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63" h="730">
                  <a:moveTo>
                    <a:pt x="0" y="730"/>
                  </a:moveTo>
                  <a:lnTo>
                    <a:pt x="733" y="0"/>
                  </a:lnTo>
                  <a:lnTo>
                    <a:pt x="1463" y="730"/>
                  </a:lnTo>
                </a:path>
              </a:pathLst>
            </a:cu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07504" y="80764"/>
            <a:ext cx="8928992" cy="4981972"/>
          </a:xfrm>
          <a:prstGeom prst="rect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5698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Cloning PCR can solve the multiple signal in 12</a:t>
            </a:r>
            <a:r>
              <a:rPr lang="en-US" altLang="zh-TW" sz="3200" dirty="0" smtClean="0">
                <a:latin typeface="Sue Ellen Francisco" pitchFamily="2" charset="0"/>
              </a:rPr>
              <a:t>S</a:t>
            </a:r>
            <a:r>
              <a:rPr lang="en-US" altLang="zh-TW" sz="3600" dirty="0" smtClean="0">
                <a:latin typeface="Sue Ellen Francisco" pitchFamily="2" charset="0"/>
              </a:rPr>
              <a:t> region</a:t>
            </a:r>
            <a:endParaRPr lang="zh-TW" altLang="en-US" sz="3600" dirty="0">
              <a:latin typeface="Sue Ellen Francisco" pitchFamily="2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="" xmlns:a16="http://schemas.microsoft.com/office/drawing/2014/main" id="{59D03288-A0C5-0040-BED0-D731273F5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3" t="-1413" r="47578" b="-18008"/>
          <a:stretch/>
        </p:blipFill>
        <p:spPr>
          <a:xfrm>
            <a:off x="-36260" y="1200150"/>
            <a:ext cx="5040308" cy="847882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="" xmlns:a16="http://schemas.microsoft.com/office/drawing/2014/main" id="{FA04394C-660B-F748-9941-74AEF289D7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3" t="2925" r="6499" b="5722"/>
          <a:stretch/>
        </p:blipFill>
        <p:spPr>
          <a:xfrm>
            <a:off x="6922612" y="1177156"/>
            <a:ext cx="2113884" cy="366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C6C073D-5567-9C4B-BD14-467CA2FBA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88" b="686"/>
          <a:stretch/>
        </p:blipFill>
        <p:spPr>
          <a:xfrm>
            <a:off x="154746" y="2339562"/>
            <a:ext cx="4849302" cy="2546193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64D0C5C4-420D-E24C-B460-C933DDC1CFE7}"/>
              </a:ext>
            </a:extLst>
          </p:cNvPr>
          <p:cNvSpPr txBox="1"/>
          <p:nvPr/>
        </p:nvSpPr>
        <p:spPr>
          <a:xfrm>
            <a:off x="5177989" y="1410330"/>
            <a:ext cx="156914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Multiple peaks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="" xmlns:a16="http://schemas.microsoft.com/office/drawing/2014/main" id="{A2F91996-4D98-BE49-AFEA-8398CF4C355B}"/>
              </a:ext>
            </a:extLst>
          </p:cNvPr>
          <p:cNvSpPr txBox="1"/>
          <p:nvPr/>
        </p:nvSpPr>
        <p:spPr>
          <a:xfrm>
            <a:off x="5178981" y="4311412"/>
            <a:ext cx="156815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peak</a:t>
            </a:r>
          </a:p>
        </p:txBody>
      </p:sp>
      <p:sp>
        <p:nvSpPr>
          <p:cNvPr id="13" name="Down Arrow 10">
            <a:extLst>
              <a:ext uri="{FF2B5EF4-FFF2-40B4-BE49-F238E27FC236}">
                <a16:creationId xmlns="" xmlns:a16="http://schemas.microsoft.com/office/drawing/2014/main" id="{8CEFBB02-FBF1-714A-AC40-53E4DB9D155E}"/>
              </a:ext>
            </a:extLst>
          </p:cNvPr>
          <p:cNvSpPr/>
          <p:nvPr/>
        </p:nvSpPr>
        <p:spPr>
          <a:xfrm>
            <a:off x="2484020" y="1908144"/>
            <a:ext cx="320938" cy="46854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Get purified DNA fragment by cloning PCR and extraction</a:t>
            </a:r>
            <a:endParaRPr lang="zh-TW" altLang="en-US" sz="3600" dirty="0">
              <a:latin typeface="Sue Ellen Francisco" pitchFamily="2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504056"/>
          </a:xfrm>
        </p:spPr>
        <p:txBody>
          <a:bodyPr/>
          <a:lstStyle/>
          <a:p>
            <a:r>
              <a:rPr lang="en-US" altLang="zh-TW" dirty="0" smtClean="0"/>
              <a:t>Cloning PCR are successful with VT2A, VT2B, VT2C, VT2D, VT2F, VT13D</a:t>
            </a:r>
            <a:endParaRPr lang="zh-TW" altLang="en-US" dirty="0"/>
          </a:p>
        </p:txBody>
      </p:sp>
      <p:pic>
        <p:nvPicPr>
          <p:cNvPr id="1026" name="Picture 2" descr="https://scontent.fbkk5-5.fna.fbcdn.net/v/t1.15752-9/67523147_332946920918603_5377117437604921344_n.jpg?_nc_cat=100&amp;_nc_oc=AQnccUkNW5EdgG_OCWbxB_lJzktpeXjMSYDExjN-432U10IPtNvKQkilp4CYkgEn9n0&amp;_nc_ht=scontent.fbkk5-5.fna&amp;oh=c243349e28e793ac4891e8082b7011c6&amp;oe=5DA95DC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t="25304" r="24449" b="39396"/>
          <a:stretch/>
        </p:blipFill>
        <p:spPr bwMode="auto">
          <a:xfrm>
            <a:off x="5724128" y="1491629"/>
            <a:ext cx="2420066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5">
            <a:extLst>
              <a:ext uri="{FF2B5EF4-FFF2-40B4-BE49-F238E27FC236}">
                <a16:creationId xmlns:a16="http://schemas.microsoft.com/office/drawing/2014/main" xmlns="" id="{04523ACB-808C-B145-9BD1-0621964FD2E5}"/>
              </a:ext>
            </a:extLst>
          </p:cNvPr>
          <p:cNvSpPr txBox="1"/>
          <p:nvPr/>
        </p:nvSpPr>
        <p:spPr>
          <a:xfrm>
            <a:off x="5724129" y="3867129"/>
            <a:ext cx="2420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Primer: </a:t>
            </a:r>
            <a:r>
              <a:rPr lang="en-US" dirty="0" smtClean="0"/>
              <a:t>pJET_1_2F/2R</a:t>
            </a:r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431736" y="1491629"/>
            <a:ext cx="4788335" cy="3457755"/>
            <a:chOff x="431736" y="1491629"/>
            <a:chExt cx="4788335" cy="345775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36" y="1491629"/>
              <a:ext cx="4788335" cy="3457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555776" y="1779662"/>
              <a:ext cx="2448272" cy="100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33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>
                <a:latin typeface="Sue Ellen Francisco" pitchFamily="2" charset="0"/>
              </a:rPr>
              <a:t>Phylogenetic tree based on </a:t>
            </a:r>
            <a:r>
              <a:rPr lang="en-US" altLang="zh-TW" sz="3600" dirty="0" smtClean="0">
                <a:latin typeface="Sue Ellen Francisco" pitchFamily="2" charset="0"/>
              </a:rPr>
              <a:t>12</a:t>
            </a:r>
            <a:r>
              <a:rPr lang="en-US" altLang="zh-TW" b="1" dirty="0" smtClean="0">
                <a:latin typeface="Sue Ellen Francisco" pitchFamily="2" charset="0"/>
              </a:rPr>
              <a:t>S</a:t>
            </a:r>
            <a:endParaRPr lang="zh-TW" altLang="en-US" b="1" dirty="0"/>
          </a:p>
        </p:txBody>
      </p:sp>
      <p:pic>
        <p:nvPicPr>
          <p:cNvPr id="9" name="Picture 11">
            <a:extLst>
              <a:ext uri="{FF2B5EF4-FFF2-40B4-BE49-F238E27FC236}">
                <a16:creationId xmlns="" xmlns:a16="http://schemas.microsoft.com/office/drawing/2014/main" id="{00CD27A3-DBB7-004E-B190-3DE5AC1E32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r="14266" b="16401"/>
          <a:stretch/>
        </p:blipFill>
        <p:spPr>
          <a:xfrm>
            <a:off x="417826" y="1209924"/>
            <a:ext cx="4946262" cy="3558613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="" xmlns:a16="http://schemas.microsoft.com/office/drawing/2014/main" id="{44C0E02B-DF52-714F-A87B-606197FD4E03}"/>
              </a:ext>
            </a:extLst>
          </p:cNvPr>
          <p:cNvSpPr txBox="1"/>
          <p:nvPr/>
        </p:nvSpPr>
        <p:spPr>
          <a:xfrm>
            <a:off x="5917862" y="1238341"/>
            <a:ext cx="230063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Gyps </a:t>
            </a:r>
            <a:r>
              <a:rPr lang="en-US" i="1" dirty="0" err="1"/>
              <a:t>himalayensis</a:t>
            </a:r>
            <a:r>
              <a:rPr lang="en-US" i="1" dirty="0"/>
              <a:t>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VT1/VT2/VT18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Not confirmed</a:t>
            </a:r>
          </a:p>
          <a:p>
            <a:r>
              <a:rPr lang="en-US" dirty="0">
                <a:sym typeface="Wingdings" pitchFamily="2" charset="2"/>
              </a:rPr>
              <a:t>VT5/VT7</a:t>
            </a:r>
          </a:p>
          <a:p>
            <a:r>
              <a:rPr lang="en-US" dirty="0">
                <a:sym typeface="Wingdings" pitchFamily="2" charset="2"/>
              </a:rPr>
              <a:t>VT6/VT13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                                       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21">
            <a:extLst>
              <a:ext uri="{FF2B5EF4-FFF2-40B4-BE49-F238E27FC236}">
                <a16:creationId xmlns="" xmlns:a16="http://schemas.microsoft.com/office/drawing/2014/main" id="{340F8E1C-3B76-ED4F-BADB-C83A5BA25103}"/>
              </a:ext>
            </a:extLst>
          </p:cNvPr>
          <p:cNvSpPr txBox="1"/>
          <p:nvPr/>
        </p:nvSpPr>
        <p:spPr>
          <a:xfrm>
            <a:off x="539553" y="1283763"/>
            <a:ext cx="648072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12S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91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Differentiate </a:t>
            </a:r>
            <a:r>
              <a:rPr lang="en-US" altLang="zh-TW" sz="3600" dirty="0" smtClean="0">
                <a:latin typeface="Sue Ellen Francisco" pitchFamily="2" charset="0"/>
              </a:rPr>
              <a:t>the </a:t>
            </a:r>
            <a:r>
              <a:rPr lang="en-US" altLang="zh-TW" sz="3600" dirty="0">
                <a:latin typeface="Sue Ellen Francisco" pitchFamily="2" charset="0"/>
              </a:rPr>
              <a:t>species </a:t>
            </a:r>
            <a:r>
              <a:rPr lang="en-US" altLang="zh-TW" sz="3600" dirty="0" smtClean="0">
                <a:latin typeface="Sue Ellen Francisco" pitchFamily="2" charset="0"/>
              </a:rPr>
              <a:t>by COI primer</a:t>
            </a:r>
            <a:endParaRPr lang="zh-TW" altLang="en-US" sz="3600" dirty="0">
              <a:latin typeface="Sue Ellen Francisco" pitchFamily="2" charset="0"/>
            </a:endParaRP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xmlns="" id="{0A1D57B5-D469-C344-9A38-A0C9DC28639E}"/>
              </a:ext>
            </a:extLst>
          </p:cNvPr>
          <p:cNvGrpSpPr/>
          <p:nvPr/>
        </p:nvGrpSpPr>
        <p:grpSpPr>
          <a:xfrm>
            <a:off x="6060261" y="1131590"/>
            <a:ext cx="2703100" cy="3375493"/>
            <a:chOff x="6011660" y="1444183"/>
            <a:chExt cx="2703100" cy="337549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xmlns="" id="{4D0D4821-A612-F546-AF9F-207C4595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" t="20262" r="6504" b="31674"/>
            <a:stretch/>
          </p:blipFill>
          <p:spPr>
            <a:xfrm>
              <a:off x="6036319" y="1444183"/>
              <a:ext cx="2678441" cy="2359112"/>
            </a:xfrm>
            <a:prstGeom prst="rect">
              <a:avLst/>
            </a:prstGeom>
          </p:spPr>
        </p:pic>
        <p:sp>
          <p:nvSpPr>
            <p:cNvPr id="7" name="TextBox 85">
              <a:extLst>
                <a:ext uri="{FF2B5EF4-FFF2-40B4-BE49-F238E27FC236}">
                  <a16:creationId xmlns:a16="http://schemas.microsoft.com/office/drawing/2014/main" xmlns="" id="{04523ACB-808C-B145-9BD1-0621964FD2E5}"/>
                </a:ext>
              </a:extLst>
            </p:cNvPr>
            <p:cNvSpPr txBox="1"/>
            <p:nvPr/>
          </p:nvSpPr>
          <p:spPr>
            <a:xfrm>
              <a:off x="6011660" y="3896346"/>
              <a:ext cx="267194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Primer:  COI5381/7240</a:t>
              </a:r>
            </a:p>
            <a:p>
              <a:r>
                <a:rPr lang="en-US" dirty="0"/>
                <a:t>Region: COI</a:t>
              </a:r>
            </a:p>
            <a:p>
              <a:r>
                <a:rPr lang="en-US" dirty="0"/>
                <a:t>Size: 1.8k bps</a:t>
              </a:r>
            </a:p>
          </p:txBody>
        </p:sp>
      </p:grpSp>
      <p:pic>
        <p:nvPicPr>
          <p:cNvPr id="8" name="Picture 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92"/>
          <a:stretch/>
        </p:blipFill>
        <p:spPr bwMode="auto">
          <a:xfrm>
            <a:off x="179512" y="3324755"/>
            <a:ext cx="5293825" cy="181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260 22"/>
          <p:cNvSpPr txBox="1">
            <a:spLocks/>
          </p:cNvSpPr>
          <p:nvPr/>
        </p:nvSpPr>
        <p:spPr>
          <a:xfrm>
            <a:off x="251520" y="1155175"/>
            <a:ext cx="5976664" cy="186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Success to get DNA fragment from VT1, VT2, VT5, VT6, VT7, VT13 by COI primer</a:t>
            </a:r>
          </a:p>
          <a:p>
            <a:r>
              <a:rPr lang="en-US" altLang="zh-TW" dirty="0" smtClean="0"/>
              <a:t>There are more data about COI region than 12S region on NCBI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345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251520" y="206375"/>
            <a:ext cx="8533705" cy="4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Sue Ellen Francisco" pitchFamily="2" charset="0"/>
              </a:rPr>
              <a:t>Phylogenetic tree based on </a:t>
            </a:r>
            <a:r>
              <a:rPr lang="en-US" altLang="zh-TW" sz="3600" dirty="0" smtClean="0">
                <a:latin typeface="Sue Ellen Francisco" pitchFamily="2" charset="0"/>
              </a:rPr>
              <a:t>COI</a:t>
            </a:r>
            <a:endParaRPr lang="zh-TW" altLang="en-US" sz="3600" dirty="0"/>
          </a:p>
        </p:txBody>
      </p:sp>
      <p:pic>
        <p:nvPicPr>
          <p:cNvPr id="8" name="Picture 10">
            <a:extLst>
              <a:ext uri="{FF2B5EF4-FFF2-40B4-BE49-F238E27FC236}">
                <a16:creationId xmlns="" xmlns:a16="http://schemas.microsoft.com/office/drawing/2014/main" id="{D87868FB-DB79-1849-9F9D-0F772BDE3C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6" t="1524" r="17666" b="45221"/>
          <a:stretch/>
        </p:blipFill>
        <p:spPr>
          <a:xfrm>
            <a:off x="3439056" y="976164"/>
            <a:ext cx="2637223" cy="404877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="" xmlns:a16="http://schemas.microsoft.com/office/drawing/2014/main" id="{D70BEAA7-EAEB-B84B-B9D1-D08905A0E945}"/>
              </a:ext>
            </a:extLst>
          </p:cNvPr>
          <p:cNvSpPr txBox="1"/>
          <p:nvPr/>
        </p:nvSpPr>
        <p:spPr>
          <a:xfrm>
            <a:off x="6553200" y="976164"/>
            <a:ext cx="2016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ym typeface="Wingdings" pitchFamily="2" charset="2"/>
            </a:endParaRPr>
          </a:p>
          <a:p>
            <a:r>
              <a:rPr lang="en-US" i="1" dirty="0" err="1">
                <a:sym typeface="Wingdings" pitchFamily="2" charset="2"/>
              </a:rPr>
              <a:t>Sarcogyps</a:t>
            </a:r>
            <a:r>
              <a:rPr lang="en-US" i="1" dirty="0">
                <a:sym typeface="Wingdings" pitchFamily="2" charset="2"/>
              </a:rPr>
              <a:t> calvus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VT6/VT13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Cambodia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2 clades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0" y="976164"/>
            <a:ext cx="2911233" cy="404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691680" y="1023391"/>
            <a:ext cx="1368152" cy="2196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TextBox 21">
            <a:extLst>
              <a:ext uri="{FF2B5EF4-FFF2-40B4-BE49-F238E27FC236}">
                <a16:creationId xmlns="" xmlns:a16="http://schemas.microsoft.com/office/drawing/2014/main" id="{340F8E1C-3B76-ED4F-BADB-C83A5BA25103}"/>
              </a:ext>
            </a:extLst>
          </p:cNvPr>
          <p:cNvSpPr txBox="1"/>
          <p:nvPr/>
        </p:nvSpPr>
        <p:spPr>
          <a:xfrm>
            <a:off x="395536" y="1052931"/>
            <a:ext cx="648072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996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7" name="TextBox 4">
            <a:extLst>
              <a:ext uri="{FF2B5EF4-FFF2-40B4-BE49-F238E27FC236}">
                <a16:creationId xmlns="" xmlns:a16="http://schemas.microsoft.com/office/drawing/2014/main" id="{D70BEAA7-EAEB-B84B-B9D1-D08905A0E945}"/>
              </a:ext>
            </a:extLst>
          </p:cNvPr>
          <p:cNvSpPr txBox="1"/>
          <p:nvPr/>
        </p:nvSpPr>
        <p:spPr>
          <a:xfrm>
            <a:off x="3419872" y="987574"/>
            <a:ext cx="208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Gyps </a:t>
            </a:r>
            <a:r>
              <a:rPr lang="en-US" i="1" dirty="0" err="1"/>
              <a:t>Bengalensis</a:t>
            </a:r>
            <a:endParaRPr lang="en-US" i="1" dirty="0"/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VT5/VT7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Cambodia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2 clades</a:t>
            </a: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="" xmlns:a16="http://schemas.microsoft.com/office/drawing/2014/main" id="{BCD4E111-DC14-CC4E-AD6D-43F2FC7C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4" t="62078" r="31883" b="20678"/>
          <a:stretch/>
        </p:blipFill>
        <p:spPr>
          <a:xfrm>
            <a:off x="3491880" y="3000549"/>
            <a:ext cx="3105308" cy="1552654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0" y="976164"/>
            <a:ext cx="2911233" cy="404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187624" y="3579862"/>
            <a:ext cx="1224136" cy="824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08103" y="987574"/>
            <a:ext cx="2160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 dirty="0"/>
              <a:t>Gyps </a:t>
            </a:r>
            <a:r>
              <a:rPr lang="en-US" altLang="zh-TW" i="1" dirty="0" err="1"/>
              <a:t>himalayensis</a:t>
            </a:r>
            <a:r>
              <a:rPr lang="en-US" altLang="zh-TW" i="1" dirty="0"/>
              <a:t>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zh-TW" dirty="0">
                <a:sym typeface="Wingdings" pitchFamily="2" charset="2"/>
              </a:rPr>
              <a:t>VT2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zh-TW" dirty="0" smtClean="0"/>
              <a:t>Kazakhstan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altLang="zh-TW" dirty="0">
              <a:sym typeface="Wingdings" pitchFamily="2" charset="2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251520" y="206375"/>
            <a:ext cx="8533705" cy="493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Sue Ellen Francisco" pitchFamily="2" charset="0"/>
              </a:rPr>
              <a:t>Phylogenetic tree based on </a:t>
            </a:r>
            <a:r>
              <a:rPr lang="en-US" altLang="zh-TW" sz="3600" dirty="0" smtClean="0">
                <a:latin typeface="Sue Ellen Francisco" pitchFamily="2" charset="0"/>
              </a:rPr>
              <a:t>COI</a:t>
            </a:r>
            <a:endParaRPr lang="zh-TW" altLang="en-US" sz="3600" dirty="0"/>
          </a:p>
        </p:txBody>
      </p:sp>
      <p:sp>
        <p:nvSpPr>
          <p:cNvPr id="13" name="TextBox 21">
            <a:extLst>
              <a:ext uri="{FF2B5EF4-FFF2-40B4-BE49-F238E27FC236}">
                <a16:creationId xmlns="" xmlns:a16="http://schemas.microsoft.com/office/drawing/2014/main" id="{340F8E1C-3B76-ED4F-BADB-C83A5BA25103}"/>
              </a:ext>
            </a:extLst>
          </p:cNvPr>
          <p:cNvSpPr txBox="1"/>
          <p:nvPr/>
        </p:nvSpPr>
        <p:spPr>
          <a:xfrm>
            <a:off x="395536" y="1052931"/>
            <a:ext cx="648072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0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685800" y="1184685"/>
            <a:ext cx="7772400" cy="2774131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  <a:t/>
            </a:r>
            <a:b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</a:br>
            <a: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  <a:t>Q 2.  Assess  intraspecific  genetic  diversity </a:t>
            </a:r>
            <a:b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</a:br>
            <a:endParaRPr lang="zh-TW" altLang="en-US" sz="3600" dirty="0">
              <a:solidFill>
                <a:schemeClr val="bg1"/>
              </a:solidFill>
              <a:latin typeface="Sue Ellen Francisco" pitchFamily="2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6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272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2" name="Title 272 2"/>
          <p:cNvSpPr>
            <a:spLocks noGrp="1"/>
          </p:cNvSpPr>
          <p:nvPr>
            <p:ph type="title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Intraspecific diversity based </a:t>
            </a:r>
            <a:r>
              <a:rPr lang="en-US" altLang="zh-TW" sz="3600" dirty="0">
                <a:latin typeface="Sue Ellen Francisco" pitchFamily="2" charset="0"/>
              </a:rPr>
              <a:t>on CYTB1</a:t>
            </a:r>
            <a:endParaRPr lang="zh-TW" altLang="en-US" sz="3600" dirty="0">
              <a:latin typeface="Sue Ellen Francisco" pitchFamily="2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043912" y="1131590"/>
            <a:ext cx="2560536" cy="3383057"/>
            <a:chOff x="5700003" y="1131590"/>
            <a:chExt cx="2560536" cy="3383057"/>
          </a:xfrm>
        </p:grpSpPr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xmlns="" id="{3A1C9892-115B-F749-8D85-351242C0BC4B}"/>
                </a:ext>
              </a:extLst>
            </p:cNvPr>
            <p:cNvGrpSpPr/>
            <p:nvPr/>
          </p:nvGrpSpPr>
          <p:grpSpPr>
            <a:xfrm>
              <a:off x="5700003" y="1131590"/>
              <a:ext cx="2560536" cy="3383057"/>
              <a:chOff x="4348016" y="3250292"/>
              <a:chExt cx="3894514" cy="3383057"/>
            </a:xfrm>
          </p:grpSpPr>
          <p:grpSp>
            <p:nvGrpSpPr>
              <p:cNvPr id="10" name="Group 13">
                <a:extLst>
                  <a:ext uri="{FF2B5EF4-FFF2-40B4-BE49-F238E27FC236}">
                    <a16:creationId xmlns:a16="http://schemas.microsoft.com/office/drawing/2014/main" xmlns="" id="{E6156508-6E1A-044B-8B8B-2BCA70ED69FF}"/>
                  </a:ext>
                </a:extLst>
              </p:cNvPr>
              <p:cNvGrpSpPr/>
              <p:nvPr/>
            </p:nvGrpSpPr>
            <p:grpSpPr>
              <a:xfrm>
                <a:off x="4348016" y="3285637"/>
                <a:ext cx="3894514" cy="3347712"/>
                <a:chOff x="4383790" y="3181054"/>
                <a:chExt cx="3894514" cy="3347712"/>
              </a:xfrm>
            </p:grpSpPr>
            <p:pic>
              <p:nvPicPr>
                <p:cNvPr id="13" name="Picture 11">
                  <a:extLst>
                    <a:ext uri="{FF2B5EF4-FFF2-40B4-BE49-F238E27FC236}">
                      <a16:creationId xmlns:a16="http://schemas.microsoft.com/office/drawing/2014/main" xmlns="" id="{F896B5FB-B36A-564B-BF9F-D5701F9C9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" t="29147" r="1449" b="40377"/>
                <a:stretch/>
              </p:blipFill>
              <p:spPr>
                <a:xfrm>
                  <a:off x="4383790" y="3181054"/>
                  <a:ext cx="3894514" cy="2376913"/>
                </a:xfrm>
                <a:prstGeom prst="rect">
                  <a:avLst/>
                </a:prstGeom>
              </p:spPr>
            </p:pic>
            <p:sp>
              <p:nvSpPr>
                <p:cNvPr id="14" name="TextBox 12">
                  <a:extLst>
                    <a:ext uri="{FF2B5EF4-FFF2-40B4-BE49-F238E27FC236}">
                      <a16:creationId xmlns:a16="http://schemas.microsoft.com/office/drawing/2014/main" xmlns="" id="{76D03EEE-CC4B-CA43-8F9A-7D90E3977AE0}"/>
                    </a:ext>
                  </a:extLst>
                </p:cNvPr>
                <p:cNvSpPr txBox="1"/>
                <p:nvPr/>
              </p:nvSpPr>
              <p:spPr>
                <a:xfrm>
                  <a:off x="4383790" y="5605436"/>
                  <a:ext cx="3821684" cy="923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Primer:  AV15107/16065</a:t>
                  </a:r>
                </a:p>
                <a:p>
                  <a:r>
                    <a:rPr lang="en-US" dirty="0"/>
                    <a:t>Region: CYTB1 </a:t>
                  </a:r>
                </a:p>
                <a:p>
                  <a:r>
                    <a:rPr lang="en-US" dirty="0"/>
                    <a:t>Size: 900 bps</a:t>
                  </a:r>
                </a:p>
              </p:txBody>
            </p:sp>
          </p:grpSp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xmlns="" id="{8BA54A3E-A70F-1B49-A430-894B3AEC55CB}"/>
                  </a:ext>
                </a:extLst>
              </p:cNvPr>
              <p:cNvSpPr/>
              <p:nvPr/>
            </p:nvSpPr>
            <p:spPr>
              <a:xfrm>
                <a:off x="5164094" y="3285637"/>
                <a:ext cx="280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xmlns="" id="{C3736FF6-63F9-7F46-8FB8-1F1AD78AAA1B}"/>
                  </a:ext>
                </a:extLst>
              </p:cNvPr>
              <p:cNvSpPr/>
              <p:nvPr/>
            </p:nvSpPr>
            <p:spPr>
              <a:xfrm>
                <a:off x="7171620" y="3250292"/>
                <a:ext cx="2809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圓角矩形 15"/>
            <p:cNvSpPr/>
            <p:nvPr/>
          </p:nvSpPr>
          <p:spPr>
            <a:xfrm>
              <a:off x="5963911" y="1286652"/>
              <a:ext cx="272642" cy="27698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516216" y="1286652"/>
              <a:ext cx="1080120" cy="27698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7884368" y="1286652"/>
              <a:ext cx="272642" cy="27698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Picture 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92"/>
          <a:stretch/>
        </p:blipFill>
        <p:spPr bwMode="auto">
          <a:xfrm>
            <a:off x="179512" y="3324755"/>
            <a:ext cx="5293825" cy="181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Content 260 22"/>
          <p:cNvSpPr txBox="1">
            <a:spLocks/>
          </p:cNvSpPr>
          <p:nvPr/>
        </p:nvSpPr>
        <p:spPr>
          <a:xfrm>
            <a:off x="251520" y="1155175"/>
            <a:ext cx="5637102" cy="186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sym typeface="Wingdings" pitchFamily="2" charset="2"/>
              </a:rPr>
              <a:t>Success to get </a:t>
            </a:r>
            <a:r>
              <a:rPr lang="en-US" altLang="zh-TW" dirty="0" err="1" smtClean="0">
                <a:sym typeface="Wingdings" pitchFamily="2" charset="2"/>
              </a:rPr>
              <a:t>CytB</a:t>
            </a:r>
            <a:r>
              <a:rPr lang="en-US" altLang="zh-TW" dirty="0" smtClean="0">
                <a:sym typeface="Wingdings" pitchFamily="2" charset="2"/>
              </a:rPr>
              <a:t> fragment from VT1</a:t>
            </a:r>
            <a:r>
              <a:rPr lang="en-US" altLang="zh-TW" dirty="0">
                <a:sym typeface="Wingdings" pitchFamily="2" charset="2"/>
              </a:rPr>
              <a:t>, VT5, VT6, VT7, VT13, VT18 </a:t>
            </a:r>
            <a:r>
              <a:rPr lang="en-US" altLang="zh-TW" dirty="0" smtClean="0">
                <a:sym typeface="Wingdings" pitchFamily="2" charset="2"/>
              </a:rPr>
              <a:t>by primer AV15107/16065 </a:t>
            </a:r>
          </a:p>
          <a:p>
            <a:r>
              <a:rPr lang="en-US" altLang="zh-TW" dirty="0" err="1" smtClean="0">
                <a:sym typeface="Wingdings" pitchFamily="2" charset="2"/>
              </a:rPr>
              <a:t>CytB</a:t>
            </a:r>
            <a:r>
              <a:rPr lang="en-US" altLang="zh-TW" dirty="0" smtClean="0">
                <a:sym typeface="Wingdings" pitchFamily="2" charset="2"/>
              </a:rPr>
              <a:t> has higher mutation rate than 12S</a:t>
            </a:r>
            <a:r>
              <a:rPr lang="zh-TW" altLang="en-US" dirty="0" smtClean="0">
                <a:sym typeface="Wingdings" pitchFamily="2" charset="2"/>
              </a:rPr>
              <a:t> </a:t>
            </a:r>
            <a:r>
              <a:rPr lang="en-US" altLang="zh-TW" dirty="0" smtClean="0">
                <a:sym typeface="Wingdings" pitchFamily="2" charset="2"/>
              </a:rPr>
              <a:t>or COI region, so it can show intraspecific diversity</a:t>
            </a:r>
            <a:endParaRPr lang="en-US" altLang="zh-TW" dirty="0">
              <a:sym typeface="Wingdings" pitchFamily="2" charset="2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919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>
                <a:latin typeface="Sue Ellen Francisco" pitchFamily="2" charset="0"/>
              </a:rPr>
              <a:t>Phylogenetic tree based on </a:t>
            </a:r>
            <a:r>
              <a:rPr lang="en-US" altLang="zh-TW" sz="3600" dirty="0" smtClean="0">
                <a:latin typeface="Sue Ellen Francisco" pitchFamily="2" charset="0"/>
              </a:rPr>
              <a:t>CYTB1</a:t>
            </a:r>
            <a:endParaRPr lang="zh-TW" altLang="en-US" sz="3600" dirty="0">
              <a:latin typeface="Sue Ellen Francisco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279496D-4AD4-1141-89A2-CAF99572B40A}"/>
              </a:ext>
            </a:extLst>
          </p:cNvPr>
          <p:cNvSpPr txBox="1"/>
          <p:nvPr/>
        </p:nvSpPr>
        <p:spPr>
          <a:xfrm>
            <a:off x="6280466" y="1299195"/>
            <a:ext cx="1862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Gyps </a:t>
            </a:r>
            <a:r>
              <a:rPr lang="en-US" i="1" dirty="0" err="1"/>
              <a:t>bengalensis</a:t>
            </a:r>
            <a:r>
              <a:rPr lang="en-US" i="1" dirty="0"/>
              <a:t>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zh-TW" dirty="0">
                <a:sym typeface="Wingdings" pitchFamily="2" charset="2"/>
              </a:rPr>
              <a:t>4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clades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CYTB1&gt;COI clades</a:t>
            </a:r>
          </a:p>
          <a:p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   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987574"/>
            <a:ext cx="2263999" cy="402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21">
            <a:extLst>
              <a:ext uri="{FF2B5EF4-FFF2-40B4-BE49-F238E27FC236}">
                <a16:creationId xmlns="" xmlns:a16="http://schemas.microsoft.com/office/drawing/2014/main" id="{340F8E1C-3B76-ED4F-BADB-C83A5BA25103}"/>
              </a:ext>
            </a:extLst>
          </p:cNvPr>
          <p:cNvSpPr txBox="1"/>
          <p:nvPr/>
        </p:nvSpPr>
        <p:spPr>
          <a:xfrm>
            <a:off x="215883" y="1052931"/>
            <a:ext cx="971741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CYTB1</a:t>
            </a:r>
          </a:p>
        </p:txBody>
      </p:sp>
      <p:sp>
        <p:nvSpPr>
          <p:cNvPr id="10" name="矩形 9"/>
          <p:cNvSpPr/>
          <p:nvPr/>
        </p:nvSpPr>
        <p:spPr>
          <a:xfrm>
            <a:off x="1311510" y="1029503"/>
            <a:ext cx="1132000" cy="1857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334" y="1009363"/>
            <a:ext cx="2609778" cy="400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橢圓 11"/>
          <p:cNvSpPr/>
          <p:nvPr/>
        </p:nvSpPr>
        <p:spPr>
          <a:xfrm>
            <a:off x="3347864" y="1283763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78320" y="2510790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178320" y="4227934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034304" y="4731990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1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>
                <a:latin typeface="Sue Ellen Francisco" pitchFamily="2" charset="0"/>
              </a:rPr>
              <a:t>Phylogenetic tree based on </a:t>
            </a:r>
            <a:r>
              <a:rPr lang="en-US" altLang="zh-TW" sz="3600" dirty="0" smtClean="0">
                <a:latin typeface="Sue Ellen Francisco" pitchFamily="2" charset="0"/>
              </a:rPr>
              <a:t>CYTB1</a:t>
            </a:r>
            <a:endParaRPr lang="zh-TW" altLang="en-US" sz="3600" dirty="0">
              <a:latin typeface="Sue Ellen Francisc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CFF46A3-9C49-3F47-BD44-488EF536CD09}"/>
              </a:ext>
            </a:extLst>
          </p:cNvPr>
          <p:cNvSpPr txBox="1"/>
          <p:nvPr/>
        </p:nvSpPr>
        <p:spPr>
          <a:xfrm>
            <a:off x="2987824" y="106358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Sarcogyps</a:t>
            </a:r>
            <a:r>
              <a:rPr lang="en-US" i="1" dirty="0"/>
              <a:t> </a:t>
            </a:r>
            <a:r>
              <a:rPr lang="en-US" i="1" dirty="0" err="1" smtClean="0"/>
              <a:t>calvus</a:t>
            </a:r>
            <a:r>
              <a:rPr lang="zh-TW" altLang="en-US" i="1" dirty="0" smtClean="0"/>
              <a:t> </a:t>
            </a:r>
            <a:r>
              <a:rPr lang="zh-TW" altLang="en-US" dirty="0" smtClean="0"/>
              <a:t>→ </a:t>
            </a:r>
            <a:r>
              <a:rPr lang="en-US" dirty="0" smtClean="0">
                <a:sym typeface="Wingdings" pitchFamily="2" charset="2"/>
              </a:rPr>
              <a:t>4 </a:t>
            </a:r>
            <a:r>
              <a:rPr lang="en-US" dirty="0">
                <a:sym typeface="Wingdings" pitchFamily="2" charset="2"/>
              </a:rPr>
              <a:t>clades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616A69D-1448-204F-9FAB-4D2D02414A55}"/>
              </a:ext>
            </a:extLst>
          </p:cNvPr>
          <p:cNvSpPr txBox="1"/>
          <p:nvPr/>
        </p:nvSpPr>
        <p:spPr>
          <a:xfrm>
            <a:off x="6323352" y="1063587"/>
            <a:ext cx="2540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itchFamily="2" charset="2"/>
              </a:rPr>
              <a:t>CYTB</a:t>
            </a:r>
            <a:r>
              <a:rPr lang="zh-TW" altLang="en-US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&gt;</a:t>
            </a:r>
            <a:r>
              <a:rPr lang="zh-TW" altLang="en-US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COI </a:t>
            </a:r>
            <a:r>
              <a:rPr lang="en-US" dirty="0">
                <a:sym typeface="Wingdings" pitchFamily="2" charset="2"/>
              </a:rPr>
              <a:t>clades</a:t>
            </a:r>
          </a:p>
          <a:p>
            <a:r>
              <a:rPr lang="zh-TW" altLang="en-US" dirty="0" smtClean="0">
                <a:sym typeface="Wingdings" pitchFamily="2" charset="2"/>
              </a:rPr>
              <a:t>→ </a:t>
            </a:r>
            <a:r>
              <a:rPr lang="en-US" dirty="0" smtClean="0">
                <a:sym typeface="Wingdings" pitchFamily="2" charset="2"/>
              </a:rPr>
              <a:t>CYTB </a:t>
            </a:r>
            <a:r>
              <a:rPr lang="en-US" dirty="0">
                <a:sym typeface="Wingdings" pitchFamily="2" charset="2"/>
              </a:rPr>
              <a:t>is high mutation </a:t>
            </a:r>
          </a:p>
          <a:p>
            <a:r>
              <a:rPr lang="zh-TW" altLang="en-US" dirty="0">
                <a:sym typeface="Wingdings" pitchFamily="2" charset="2"/>
              </a:rPr>
              <a:t>→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High genetic diversity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987574"/>
            <a:ext cx="2263999" cy="402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21">
            <a:extLst>
              <a:ext uri="{FF2B5EF4-FFF2-40B4-BE49-F238E27FC236}">
                <a16:creationId xmlns="" xmlns:a16="http://schemas.microsoft.com/office/drawing/2014/main" id="{340F8E1C-3B76-ED4F-BADB-C83A5BA25103}"/>
              </a:ext>
            </a:extLst>
          </p:cNvPr>
          <p:cNvSpPr txBox="1"/>
          <p:nvPr/>
        </p:nvSpPr>
        <p:spPr>
          <a:xfrm>
            <a:off x="215883" y="1052931"/>
            <a:ext cx="971741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CYTB1</a:t>
            </a:r>
          </a:p>
        </p:txBody>
      </p:sp>
      <p:sp>
        <p:nvSpPr>
          <p:cNvPr id="10" name="矩形 9"/>
          <p:cNvSpPr/>
          <p:nvPr/>
        </p:nvSpPr>
        <p:spPr>
          <a:xfrm>
            <a:off x="1043608" y="3723879"/>
            <a:ext cx="1368152" cy="10081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12" y="2206526"/>
            <a:ext cx="3578240" cy="2809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橢圓 16"/>
          <p:cNvSpPr/>
          <p:nvPr/>
        </p:nvSpPr>
        <p:spPr>
          <a:xfrm>
            <a:off x="2915816" y="2427734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347864" y="2814721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707904" y="4371950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3505612" y="3291830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2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265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6" name="Rectangle 265 6"/>
          <p:cNvSpPr/>
          <p:nvPr/>
        </p:nvSpPr>
        <p:spPr>
          <a:xfrm>
            <a:off x="0" y="0"/>
            <a:ext cx="9144000" cy="19956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 265 5"/>
          <p:cNvSpPr>
            <a:spLocks noGrp="1"/>
          </p:cNvSpPr>
          <p:nvPr>
            <p:ph type="body" idx="1"/>
          </p:nvPr>
        </p:nvSpPr>
        <p:spPr>
          <a:xfrm>
            <a:off x="1274072" y="435273"/>
            <a:ext cx="6610296" cy="1125140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b="1" dirty="0" smtClean="0">
                <a:solidFill>
                  <a:schemeClr val="tx1"/>
                </a:solidFill>
                <a:latin typeface="Sue Ellen Francisco" pitchFamily="2" charset="0"/>
              </a:rPr>
              <a:t>OUR </a:t>
            </a:r>
            <a:r>
              <a:rPr lang="zh-TW" altLang="en-US" sz="4400" b="1" dirty="0" smtClean="0">
                <a:solidFill>
                  <a:schemeClr val="tx1"/>
                </a:solidFill>
                <a:latin typeface="Sue Ellen Francisco" pitchFamily="2" charset="0"/>
              </a:rPr>
              <a:t> </a:t>
            </a:r>
            <a:r>
              <a:rPr lang="en-US" altLang="zh-TW" sz="4400" b="1" dirty="0" smtClean="0">
                <a:solidFill>
                  <a:schemeClr val="tx1"/>
                </a:solidFill>
                <a:latin typeface="Sue Ellen Francisco" pitchFamily="2" charset="0"/>
              </a:rPr>
              <a:t>VULTURE</a:t>
            </a:r>
            <a:r>
              <a:rPr lang="zh-TW" altLang="en-US" sz="4400" b="1" dirty="0" smtClean="0">
                <a:solidFill>
                  <a:schemeClr val="tx1"/>
                </a:solidFill>
                <a:latin typeface="Sue Ellen Francisco" pitchFamily="2" charset="0"/>
              </a:rPr>
              <a:t>  </a:t>
            </a:r>
            <a:r>
              <a:rPr lang="en-US" altLang="zh-TW" sz="4400" b="1" dirty="0" smtClean="0">
                <a:solidFill>
                  <a:schemeClr val="tx1"/>
                </a:solidFill>
                <a:latin typeface="Sue Ellen Francisco" pitchFamily="2" charset="0"/>
              </a:rPr>
              <a:t>TEAM</a:t>
            </a:r>
            <a:endParaRPr lang="zh-TW" altLang="en-US" sz="4400" b="1" dirty="0">
              <a:solidFill>
                <a:schemeClr val="tx1"/>
              </a:solidFill>
              <a:latin typeface="Sue Ellen Francisco" pitchFamily="2" charset="0"/>
            </a:endParaRPr>
          </a:p>
        </p:txBody>
      </p:sp>
      <p:pic>
        <p:nvPicPr>
          <p:cNvPr id="1026" name="Picture 265 1026" descr="ååè£¡å¯è½æ1 äººãæ¶å¤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71" y="2373329"/>
            <a:ext cx="15841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1081051" y="2102178"/>
            <a:ext cx="2086793" cy="2093567"/>
            <a:chOff x="773180" y="1868551"/>
            <a:chExt cx="2086793" cy="2093567"/>
          </a:xfrm>
        </p:grpSpPr>
        <p:sp>
          <p:nvSpPr>
            <p:cNvPr id="8" name="橢圓 7"/>
            <p:cNvSpPr/>
            <p:nvPr/>
          </p:nvSpPr>
          <p:spPr>
            <a:xfrm>
              <a:off x="971600" y="2139702"/>
              <a:ext cx="1584176" cy="1584176"/>
            </a:xfrm>
            <a:prstGeom prst="ellipse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 rot="20229816">
              <a:off x="778536" y="1948173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18148314">
              <a:off x="503525" y="2168872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2235620">
              <a:off x="1923822" y="2032988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3620413">
              <a:off x="2057747" y="2168871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14005034">
              <a:off x="524366" y="3311885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 rot="12290996">
              <a:off x="773180" y="3617019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7002188">
              <a:off x="2119686" y="3326287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8815129">
              <a:off x="1914160" y="3520124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8" name="Picture 4" descr="ååè£¡å¯è½æ1 äººãèãæ¶å¤åå¤§èªç¶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t="20848" r="22602" b="27950"/>
          <a:stretch/>
        </p:blipFill>
        <p:spPr bwMode="auto">
          <a:xfrm>
            <a:off x="3747146" y="2397543"/>
            <a:ext cx="1555514" cy="15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群組 30"/>
          <p:cNvGrpSpPr/>
          <p:nvPr/>
        </p:nvGrpSpPr>
        <p:grpSpPr>
          <a:xfrm>
            <a:off x="3527884" y="2100568"/>
            <a:ext cx="2086793" cy="2093567"/>
            <a:chOff x="773180" y="1868551"/>
            <a:chExt cx="2086793" cy="2093567"/>
          </a:xfrm>
        </p:grpSpPr>
        <p:sp>
          <p:nvSpPr>
            <p:cNvPr id="32" name="橢圓 31"/>
            <p:cNvSpPr/>
            <p:nvPr/>
          </p:nvSpPr>
          <p:spPr>
            <a:xfrm>
              <a:off x="971600" y="2139702"/>
              <a:ext cx="1584176" cy="1584176"/>
            </a:xfrm>
            <a:prstGeom prst="ellipse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 rot="20229816">
              <a:off x="778536" y="1948173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 rot="18148314">
              <a:off x="503525" y="2168872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2235620">
              <a:off x="1923822" y="2032988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 rot="3620413">
              <a:off x="2057747" y="2168871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 rot="14005034">
              <a:off x="524366" y="3311885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12290996">
              <a:off x="773180" y="3617019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 rot="7002188">
              <a:off x="2119686" y="3326287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 rot="8815129">
              <a:off x="1914160" y="3520124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30" name="Picture 6" descr="https://scontent.fbkk5-6.fna.fbcdn.net/v/t1.15752-9/67258561_521537851720347_1114058793676701696_n.png?_nc_cat=101&amp;_nc_oc=AQlnBt7xa_R4Iy23QV_sHGSjoCFVeM2thGHOAkLKHSuiBrClLvYRAt6cQ6lE0318_o0&amp;_nc_ht=scontent.fbkk5-6.fna&amp;oh=da1a747af7a587e9567131db70e1001b&amp;oe=5DEE37C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8" b="23453"/>
          <a:stretch/>
        </p:blipFill>
        <p:spPr bwMode="auto">
          <a:xfrm>
            <a:off x="6192180" y="2410937"/>
            <a:ext cx="1578318" cy="15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/>
          <p:cNvGrpSpPr/>
          <p:nvPr/>
        </p:nvGrpSpPr>
        <p:grpSpPr>
          <a:xfrm>
            <a:off x="5976156" y="2100568"/>
            <a:ext cx="2086793" cy="2093567"/>
            <a:chOff x="773180" y="1868551"/>
            <a:chExt cx="2086793" cy="2093567"/>
          </a:xfrm>
        </p:grpSpPr>
        <p:sp>
          <p:nvSpPr>
            <p:cNvPr id="53" name="橢圓 52"/>
            <p:cNvSpPr/>
            <p:nvPr/>
          </p:nvSpPr>
          <p:spPr>
            <a:xfrm>
              <a:off x="971600" y="2139702"/>
              <a:ext cx="1584176" cy="1584176"/>
            </a:xfrm>
            <a:prstGeom prst="ellipse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 rot="20229816">
              <a:off x="778536" y="1948173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 rot="18148314">
              <a:off x="503525" y="2168872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2235620">
              <a:off x="1923822" y="2032988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 rot="3620413">
              <a:off x="2057747" y="2168871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 rot="14005034">
              <a:off x="524366" y="3311885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12290996">
              <a:off x="773180" y="3617019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 rot="7002188">
              <a:off x="2119686" y="3326287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 rot="8815129">
              <a:off x="1914160" y="3520124"/>
              <a:ext cx="936151" cy="3355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2" name="Rectangle 7"/>
          <p:cNvSpPr>
            <a:spLocks noChangeArrowheads="1"/>
          </p:cNvSpPr>
          <p:nvPr/>
        </p:nvSpPr>
        <p:spPr bwMode="auto">
          <a:xfrm>
            <a:off x="1624185" y="4022943"/>
            <a:ext cx="894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ue ellen fransisco"/>
                <a:cs typeface="Arial" pitchFamily="34" charset="0"/>
              </a:rPr>
              <a:t>Annie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Sue ellen fransisco"/>
              <a:cs typeface="Arial" pitchFamily="34" charset="0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4071018" y="4022943"/>
            <a:ext cx="894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ue ellen fransisco"/>
                <a:cs typeface="Arial" pitchFamily="34" charset="0"/>
              </a:rPr>
              <a:t>Kevin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Sue ellen fransisco"/>
              <a:cs typeface="Arial" pitchFamily="34" charset="0"/>
            </a:endParaRPr>
          </a:p>
        </p:txBody>
      </p: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6519290" y="4022943"/>
            <a:ext cx="894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TW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ue ellen fransisco"/>
                <a:cs typeface="Arial" pitchFamily="34" charset="0"/>
              </a:rPr>
              <a:t>Dr.Pai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Sue ellen fransisc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>
                <a:latin typeface="Sue Ellen Francisco" pitchFamily="2" charset="0"/>
              </a:rPr>
              <a:t>Intraspecific diversity based on </a:t>
            </a:r>
            <a:r>
              <a:rPr lang="en-US" altLang="zh-TW" sz="3600" dirty="0" smtClean="0">
                <a:latin typeface="Sue Ellen Francisco" pitchFamily="2" charset="0"/>
              </a:rPr>
              <a:t>Control Region</a:t>
            </a:r>
            <a:endParaRPr lang="zh-TW" altLang="en-US" sz="3600" dirty="0"/>
          </a:p>
        </p:txBody>
      </p:sp>
      <p:sp>
        <p:nvSpPr>
          <p:cNvPr id="5" name="TextBox 266 21">
            <a:extLst>
              <a:ext uri="{FF2B5EF4-FFF2-40B4-BE49-F238E27FC236}">
                <a16:creationId xmlns="" xmlns:a16="http://schemas.microsoft.com/office/drawing/2014/main" id="{0B8C59B1-15C0-9249-B0A7-7995CE065674}"/>
              </a:ext>
            </a:extLst>
          </p:cNvPr>
          <p:cNvSpPr txBox="1"/>
          <p:nvPr/>
        </p:nvSpPr>
        <p:spPr>
          <a:xfrm>
            <a:off x="5977084" y="3659128"/>
            <a:ext cx="2483348" cy="78483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Primer: </a:t>
            </a:r>
            <a:r>
              <a:rPr lang="en-US" sz="1500" dirty="0" smtClean="0"/>
              <a:t>VT16477w/260w</a:t>
            </a:r>
            <a:endParaRPr lang="en-US" sz="1500" dirty="0"/>
          </a:p>
          <a:p>
            <a:r>
              <a:rPr lang="en-US" sz="1500" dirty="0"/>
              <a:t>Region: CR2 </a:t>
            </a:r>
            <a:r>
              <a:rPr lang="en-US" sz="1500" dirty="0" smtClean="0"/>
              <a:t>/12S</a:t>
            </a:r>
            <a:endParaRPr lang="en-US" sz="1500" dirty="0"/>
          </a:p>
          <a:p>
            <a:r>
              <a:rPr lang="en-US" sz="1500" dirty="0"/>
              <a:t>Size: </a:t>
            </a:r>
            <a:r>
              <a:rPr lang="en-US" sz="1500" dirty="0" smtClean="0"/>
              <a:t>1.5k </a:t>
            </a:r>
            <a:r>
              <a:rPr lang="en-US" sz="1500" dirty="0"/>
              <a:t>bps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5977084" y="1235337"/>
            <a:ext cx="2483348" cy="2348108"/>
            <a:chOff x="6354960" y="940047"/>
            <a:chExt cx="2483348" cy="2348108"/>
          </a:xfrm>
        </p:grpSpPr>
        <p:pic>
          <p:nvPicPr>
            <p:cNvPr id="7" name="Picture 266 2053" descr="C:\Users\user\Downloads\Screen Shot 2019-07-28 at 3.21.04 PM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5" t="2233" r="54635" b="10790"/>
            <a:stretch/>
          </p:blipFill>
          <p:spPr bwMode="auto">
            <a:xfrm>
              <a:off x="6354960" y="940047"/>
              <a:ext cx="2483348" cy="234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8725604" y="1059582"/>
              <a:ext cx="45719" cy="2533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0"/>
          <a:stretch/>
        </p:blipFill>
        <p:spPr bwMode="auto">
          <a:xfrm>
            <a:off x="1077089" y="3364540"/>
            <a:ext cx="3710935" cy="181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260 22"/>
          <p:cNvSpPr txBox="1">
            <a:spLocks/>
          </p:cNvSpPr>
          <p:nvPr/>
        </p:nvSpPr>
        <p:spPr>
          <a:xfrm>
            <a:off x="251520" y="1155175"/>
            <a:ext cx="5616624" cy="186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sym typeface="Wingdings" pitchFamily="2" charset="2"/>
              </a:rPr>
              <a:t>Success to get CR2 fragment from VT1, VT2, VT5, VT6, VT7, VT13, VT18 by primer VT16477w/260w</a:t>
            </a:r>
          </a:p>
          <a:p>
            <a:r>
              <a:rPr lang="en-US" altLang="zh-TW" dirty="0" smtClean="0">
                <a:sym typeface="Wingdings" pitchFamily="2" charset="2"/>
              </a:rPr>
              <a:t>There are two CR region in the vulture genome, the data on NCBI might be CR1 but not CR2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69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" y="987573"/>
            <a:ext cx="3500680" cy="402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>
                <a:latin typeface="Sue Ellen Francisco" pitchFamily="2" charset="0"/>
              </a:rPr>
              <a:t>Phylogenetic tree based </a:t>
            </a:r>
            <a:r>
              <a:rPr lang="en-US" altLang="zh-TW" sz="3600" dirty="0" smtClean="0">
                <a:latin typeface="Sue Ellen Francisco" pitchFamily="2" charset="0"/>
              </a:rPr>
              <a:t>on </a:t>
            </a:r>
            <a:r>
              <a:rPr lang="en-US" altLang="zh-TW" sz="3600" dirty="0">
                <a:latin typeface="Sue Ellen Francisco" pitchFamily="2" charset="0"/>
              </a:rPr>
              <a:t>CR</a:t>
            </a:r>
            <a:endParaRPr lang="zh-TW" altLang="en-US" sz="3600" dirty="0">
              <a:latin typeface="Sue Ellen Francisco" pitchFamily="2" charset="0"/>
            </a:endParaRPr>
          </a:p>
        </p:txBody>
      </p:sp>
      <p:sp>
        <p:nvSpPr>
          <p:cNvPr id="17" name="TextBox 21">
            <a:extLst>
              <a:ext uri="{FF2B5EF4-FFF2-40B4-BE49-F238E27FC236}">
                <a16:creationId xmlns="" xmlns:a16="http://schemas.microsoft.com/office/drawing/2014/main" id="{32116BE7-2FA5-FC41-A249-4568101A68D7}"/>
              </a:ext>
            </a:extLst>
          </p:cNvPr>
          <p:cNvSpPr txBox="1"/>
          <p:nvPr/>
        </p:nvSpPr>
        <p:spPr>
          <a:xfrm>
            <a:off x="251520" y="1121717"/>
            <a:ext cx="670376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CR1</a:t>
            </a:r>
          </a:p>
        </p:txBody>
      </p:sp>
      <p:sp>
        <p:nvSpPr>
          <p:cNvPr id="3" name="矩形 2"/>
          <p:cNvSpPr/>
          <p:nvPr/>
        </p:nvSpPr>
        <p:spPr>
          <a:xfrm>
            <a:off x="1835696" y="1059582"/>
            <a:ext cx="1728192" cy="165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887674"/>
            <a:ext cx="3393419" cy="310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6F8520D-0A6B-B84B-BEE3-685C081012F5}"/>
              </a:ext>
            </a:extLst>
          </p:cNvPr>
          <p:cNvSpPr txBox="1"/>
          <p:nvPr/>
        </p:nvSpPr>
        <p:spPr>
          <a:xfrm>
            <a:off x="3851920" y="987573"/>
            <a:ext cx="5503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Gyps </a:t>
            </a:r>
            <a:r>
              <a:rPr lang="en-US" i="1" dirty="0" err="1" smtClean="0"/>
              <a:t>bengalensis</a:t>
            </a:r>
            <a:r>
              <a:rPr lang="zh-TW" altLang="en-US" i="1" dirty="0" smtClean="0"/>
              <a:t> </a:t>
            </a:r>
            <a:r>
              <a:rPr lang="zh-TW" altLang="en-US" dirty="0" smtClean="0"/>
              <a:t>→ </a:t>
            </a:r>
            <a:r>
              <a:rPr lang="en-US" altLang="zh-TW" dirty="0">
                <a:sym typeface="Wingdings" pitchFamily="2" charset="2"/>
              </a:rPr>
              <a:t>4</a:t>
            </a:r>
            <a:r>
              <a:rPr lang="en-US" dirty="0" smtClean="0">
                <a:sym typeface="Wingdings" pitchFamily="2" charset="2"/>
              </a:rPr>
              <a:t> clades</a:t>
            </a:r>
          </a:p>
          <a:p>
            <a:r>
              <a:rPr lang="en-US" i="1" dirty="0" err="1" smtClean="0">
                <a:sym typeface="Wingdings" pitchFamily="2" charset="2"/>
              </a:rPr>
              <a:t>Sarcogyps</a:t>
            </a:r>
            <a:r>
              <a:rPr lang="en-US" i="1" dirty="0" smtClean="0">
                <a:sym typeface="Wingdings" pitchFamily="2" charset="2"/>
              </a:rPr>
              <a:t> </a:t>
            </a:r>
            <a:r>
              <a:rPr lang="en-US" i="1" dirty="0" err="1" smtClean="0">
                <a:sym typeface="Wingdings" pitchFamily="2" charset="2"/>
              </a:rPr>
              <a:t>calvus</a:t>
            </a:r>
            <a:r>
              <a:rPr lang="zh-TW" altLang="en-US" i="1" dirty="0" smtClean="0">
                <a:sym typeface="Wingdings" pitchFamily="2" charset="2"/>
              </a:rPr>
              <a:t>  </a:t>
            </a:r>
            <a:r>
              <a:rPr lang="zh-TW" altLang="en-US" dirty="0" smtClean="0">
                <a:sym typeface="Wingdings" pitchFamily="2" charset="2"/>
              </a:rPr>
              <a:t>→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3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clades</a:t>
            </a:r>
          </a:p>
          <a:p>
            <a:r>
              <a:rPr lang="en-US" dirty="0" smtClean="0">
                <a:sym typeface="Wingdings" pitchFamily="2" charset="2"/>
              </a:rPr>
              <a:t>CYTB1 </a:t>
            </a:r>
            <a:r>
              <a:rPr lang="en-US" dirty="0">
                <a:sym typeface="Wingdings" pitchFamily="2" charset="2"/>
              </a:rPr>
              <a:t>and CR </a:t>
            </a:r>
            <a:r>
              <a:rPr lang="zh-TW" altLang="en-US" dirty="0" smtClean="0">
                <a:sym typeface="Wingdings" pitchFamily="2" charset="2"/>
              </a:rPr>
              <a:t>→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high genetic diversity </a:t>
            </a:r>
            <a:endParaRPr lang="en-US" dirty="0"/>
          </a:p>
        </p:txBody>
      </p:sp>
      <p:sp>
        <p:nvSpPr>
          <p:cNvPr id="5" name="橢圓 4"/>
          <p:cNvSpPr/>
          <p:nvPr/>
        </p:nvSpPr>
        <p:spPr>
          <a:xfrm>
            <a:off x="4572000" y="2510790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537710" y="2931790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476750" y="3219822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450462" y="3459455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06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6" y="987573"/>
            <a:ext cx="3500680" cy="402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>
                <a:latin typeface="Sue Ellen Francisco" pitchFamily="2" charset="0"/>
              </a:rPr>
              <a:t>Phylogenetic tree based on </a:t>
            </a:r>
            <a:r>
              <a:rPr lang="en-US" altLang="zh-TW" sz="3600" dirty="0" smtClean="0">
                <a:latin typeface="Sue Ellen Francisco" pitchFamily="2" charset="0"/>
              </a:rPr>
              <a:t>CR</a:t>
            </a:r>
            <a:endParaRPr lang="zh-TW" altLang="en-US" sz="3600" dirty="0">
              <a:latin typeface="Sue Ellen Francisco" pitchFamily="2" charset="0"/>
            </a:endParaRPr>
          </a:p>
        </p:txBody>
      </p:sp>
      <p:sp>
        <p:nvSpPr>
          <p:cNvPr id="17" name="TextBox 21">
            <a:extLst>
              <a:ext uri="{FF2B5EF4-FFF2-40B4-BE49-F238E27FC236}">
                <a16:creationId xmlns="" xmlns:a16="http://schemas.microsoft.com/office/drawing/2014/main" id="{32116BE7-2FA5-FC41-A249-4568101A68D7}"/>
              </a:ext>
            </a:extLst>
          </p:cNvPr>
          <p:cNvSpPr txBox="1"/>
          <p:nvPr/>
        </p:nvSpPr>
        <p:spPr>
          <a:xfrm>
            <a:off x="251520" y="1121717"/>
            <a:ext cx="670376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CR1</a:t>
            </a:r>
          </a:p>
        </p:txBody>
      </p:sp>
      <p:sp>
        <p:nvSpPr>
          <p:cNvPr id="3" name="矩形 2"/>
          <p:cNvSpPr/>
          <p:nvPr/>
        </p:nvSpPr>
        <p:spPr>
          <a:xfrm>
            <a:off x="1187624" y="2715766"/>
            <a:ext cx="1728192" cy="17281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78311"/>
            <a:ext cx="3097262" cy="305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="" xmlns:a16="http://schemas.microsoft.com/office/drawing/2014/main" id="{76F8520D-0A6B-B84B-BEE3-685C081012F5}"/>
              </a:ext>
            </a:extLst>
          </p:cNvPr>
          <p:cNvSpPr txBox="1"/>
          <p:nvPr/>
        </p:nvSpPr>
        <p:spPr>
          <a:xfrm>
            <a:off x="3851920" y="987573"/>
            <a:ext cx="5503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Gyps </a:t>
            </a:r>
            <a:r>
              <a:rPr lang="en-US" i="1" dirty="0" err="1" smtClean="0"/>
              <a:t>bengalensis</a:t>
            </a:r>
            <a:r>
              <a:rPr lang="zh-TW" altLang="en-US" i="1" dirty="0" smtClean="0"/>
              <a:t> </a:t>
            </a:r>
            <a:r>
              <a:rPr lang="zh-TW" altLang="en-US" dirty="0" smtClean="0"/>
              <a:t>→ </a:t>
            </a:r>
            <a:r>
              <a:rPr lang="en-US" altLang="zh-TW" dirty="0">
                <a:sym typeface="Wingdings" pitchFamily="2" charset="2"/>
              </a:rPr>
              <a:t>4</a:t>
            </a:r>
            <a:r>
              <a:rPr lang="en-US" dirty="0" smtClean="0">
                <a:sym typeface="Wingdings" pitchFamily="2" charset="2"/>
              </a:rPr>
              <a:t> clades</a:t>
            </a:r>
          </a:p>
          <a:p>
            <a:r>
              <a:rPr lang="en-US" i="1" dirty="0" err="1" smtClean="0">
                <a:sym typeface="Wingdings" pitchFamily="2" charset="2"/>
              </a:rPr>
              <a:t>Sarcogyps</a:t>
            </a:r>
            <a:r>
              <a:rPr lang="en-US" i="1" dirty="0" smtClean="0">
                <a:sym typeface="Wingdings" pitchFamily="2" charset="2"/>
              </a:rPr>
              <a:t> </a:t>
            </a:r>
            <a:r>
              <a:rPr lang="en-US" i="1" dirty="0" err="1" smtClean="0">
                <a:sym typeface="Wingdings" pitchFamily="2" charset="2"/>
              </a:rPr>
              <a:t>calvus</a:t>
            </a:r>
            <a:r>
              <a:rPr lang="zh-TW" altLang="en-US" i="1" dirty="0" smtClean="0">
                <a:sym typeface="Wingdings" pitchFamily="2" charset="2"/>
              </a:rPr>
              <a:t>  </a:t>
            </a:r>
            <a:r>
              <a:rPr lang="zh-TW" altLang="en-US" dirty="0" smtClean="0">
                <a:sym typeface="Wingdings" pitchFamily="2" charset="2"/>
              </a:rPr>
              <a:t>→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3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clades</a:t>
            </a:r>
          </a:p>
          <a:p>
            <a:r>
              <a:rPr lang="en-US" dirty="0" smtClean="0">
                <a:sym typeface="Wingdings" pitchFamily="2" charset="2"/>
              </a:rPr>
              <a:t>CYTB1 </a:t>
            </a:r>
            <a:r>
              <a:rPr lang="en-US" dirty="0">
                <a:sym typeface="Wingdings" pitchFamily="2" charset="2"/>
              </a:rPr>
              <a:t>and CR </a:t>
            </a:r>
            <a:r>
              <a:rPr lang="zh-TW" altLang="en-US" dirty="0" smtClean="0">
                <a:sym typeface="Wingdings" pitchFamily="2" charset="2"/>
              </a:rPr>
              <a:t>→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high genetic diversity </a:t>
            </a:r>
            <a:endParaRPr lang="en-US" dirty="0"/>
          </a:p>
        </p:txBody>
      </p:sp>
      <p:sp>
        <p:nvSpPr>
          <p:cNvPr id="11" name="橢圓 10"/>
          <p:cNvSpPr/>
          <p:nvPr/>
        </p:nvSpPr>
        <p:spPr>
          <a:xfrm>
            <a:off x="4211960" y="2067694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283968" y="2571750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243204" y="4011910"/>
            <a:ext cx="144016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3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 err="1" smtClean="0">
                <a:latin typeface="Sue Ellen Francisco" pitchFamily="2" charset="0"/>
              </a:rPr>
              <a:t>Indentification</a:t>
            </a:r>
            <a:r>
              <a:rPr lang="en-US" altLang="zh-TW" sz="3600" dirty="0" smtClean="0">
                <a:latin typeface="Sue Ellen Francisco" pitchFamily="2" charset="0"/>
              </a:rPr>
              <a:t> of </a:t>
            </a:r>
            <a:r>
              <a:rPr lang="en-US" altLang="zh-TW" sz="3600" dirty="0" smtClean="0">
                <a:latin typeface="Sue Ellen Francisco" pitchFamily="2" charset="0"/>
              </a:rPr>
              <a:t>the vulture</a:t>
            </a:r>
            <a:endParaRPr lang="zh-TW" altLang="en-US" sz="3600" dirty="0">
              <a:latin typeface="Sue Ellen Francisco" pitchFamily="2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642381" y="2233912"/>
            <a:ext cx="2086793" cy="2093567"/>
            <a:chOff x="6660232" y="2100568"/>
            <a:chExt cx="2086793" cy="2093567"/>
          </a:xfrm>
        </p:grpSpPr>
        <p:pic>
          <p:nvPicPr>
            <p:cNvPr id="6" name="Picture 15" descr="ãAegypius monachus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1" r="17515"/>
            <a:stretch/>
          </p:blipFill>
          <p:spPr bwMode="auto">
            <a:xfrm>
              <a:off x="6858652" y="2371719"/>
              <a:ext cx="1554222" cy="1577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群組 6"/>
            <p:cNvGrpSpPr/>
            <p:nvPr/>
          </p:nvGrpSpPr>
          <p:grpSpPr>
            <a:xfrm>
              <a:off x="6660232" y="2100568"/>
              <a:ext cx="2086793" cy="2093567"/>
              <a:chOff x="773180" y="1868551"/>
              <a:chExt cx="2086793" cy="2093567"/>
            </a:xfrm>
          </p:grpSpPr>
          <p:sp>
            <p:nvSpPr>
              <p:cNvPr id="8" name="橢圓 7"/>
              <p:cNvSpPr/>
              <p:nvPr/>
            </p:nvSpPr>
            <p:spPr>
              <a:xfrm>
                <a:off x="971600" y="2139702"/>
                <a:ext cx="1584176" cy="158417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 rot="20229816">
                <a:off x="778536" y="1948173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 rot="18148314">
                <a:off x="560345" y="2168872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 rot="2235620">
                <a:off x="1923822" y="2032988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 rot="3620413">
                <a:off x="2057747" y="2168871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 rot="14005034">
                <a:off x="524366" y="3311885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12290996">
                <a:off x="773180" y="361701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7002188">
                <a:off x="2119686" y="3326287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 rot="8815129">
                <a:off x="1914160" y="3520124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7" name="群組 16"/>
          <p:cNvGrpSpPr/>
          <p:nvPr/>
        </p:nvGrpSpPr>
        <p:grpSpPr>
          <a:xfrm>
            <a:off x="4595926" y="2233912"/>
            <a:ext cx="2086793" cy="2093567"/>
            <a:chOff x="4721521" y="2100568"/>
            <a:chExt cx="2086793" cy="2093567"/>
          </a:xfrm>
        </p:grpSpPr>
        <p:pic>
          <p:nvPicPr>
            <p:cNvPr id="18" name="Picture 11" descr="ãSarcogyps calvus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9" r="22505"/>
            <a:stretch/>
          </p:blipFill>
          <p:spPr bwMode="auto">
            <a:xfrm>
              <a:off x="4940783" y="2410261"/>
              <a:ext cx="1533380" cy="154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群組 18"/>
            <p:cNvGrpSpPr/>
            <p:nvPr/>
          </p:nvGrpSpPr>
          <p:grpSpPr>
            <a:xfrm>
              <a:off x="4721521" y="2100568"/>
              <a:ext cx="2086793" cy="2093567"/>
              <a:chOff x="773180" y="1868551"/>
              <a:chExt cx="2086793" cy="2093567"/>
            </a:xfrm>
          </p:grpSpPr>
          <p:sp>
            <p:nvSpPr>
              <p:cNvPr id="20" name="橢圓 19"/>
              <p:cNvSpPr/>
              <p:nvPr/>
            </p:nvSpPr>
            <p:spPr>
              <a:xfrm>
                <a:off x="971600" y="2139702"/>
                <a:ext cx="1584176" cy="158417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20229816">
                <a:off x="778536" y="1948173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 rot="18148314">
                <a:off x="554840" y="2168872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2235620">
                <a:off x="1923822" y="2032988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3620413">
                <a:off x="2057747" y="2168871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 rot="14005034">
                <a:off x="524366" y="3311885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12290996">
                <a:off x="773180" y="361701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7002188">
                <a:off x="2119686" y="3326287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 rot="8815129">
                <a:off x="1914160" y="3520124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29" name="群組 28"/>
          <p:cNvGrpSpPr/>
          <p:nvPr/>
        </p:nvGrpSpPr>
        <p:grpSpPr>
          <a:xfrm>
            <a:off x="2549470" y="2228871"/>
            <a:ext cx="2086794" cy="2103649"/>
            <a:chOff x="2299414" y="2079090"/>
            <a:chExt cx="2086794" cy="2103649"/>
          </a:xfrm>
        </p:grpSpPr>
        <p:pic>
          <p:nvPicPr>
            <p:cNvPr id="30" name="Picture 2" descr="ç¸éåç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1" t="10666" r="18829" b="28798"/>
            <a:stretch/>
          </p:blipFill>
          <p:spPr bwMode="auto">
            <a:xfrm>
              <a:off x="2497836" y="2361996"/>
              <a:ext cx="1584176" cy="1582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群組 30"/>
            <p:cNvGrpSpPr/>
            <p:nvPr/>
          </p:nvGrpSpPr>
          <p:grpSpPr>
            <a:xfrm>
              <a:off x="2299414" y="2079090"/>
              <a:ext cx="2086794" cy="2103649"/>
              <a:chOff x="773179" y="1858469"/>
              <a:chExt cx="2086794" cy="2103649"/>
            </a:xfrm>
          </p:grpSpPr>
          <p:sp>
            <p:nvSpPr>
              <p:cNvPr id="32" name="橢圓 31"/>
              <p:cNvSpPr/>
              <p:nvPr/>
            </p:nvSpPr>
            <p:spPr>
              <a:xfrm>
                <a:off x="971600" y="2139702"/>
                <a:ext cx="1584176" cy="158417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 rot="20229816">
                <a:off x="773179" y="1952063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 rot="18148314">
                <a:off x="575473" y="215878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2235620">
                <a:off x="1923822" y="2032988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3620413">
                <a:off x="2057747" y="2168871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14005034">
                <a:off x="524366" y="3311885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12290996">
                <a:off x="773180" y="361701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7002188">
                <a:off x="2119686" y="3326287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8815129">
                <a:off x="1914160" y="3520124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1" name="群組 40"/>
          <p:cNvGrpSpPr/>
          <p:nvPr/>
        </p:nvGrpSpPr>
        <p:grpSpPr>
          <a:xfrm>
            <a:off x="503015" y="2233912"/>
            <a:ext cx="2086793" cy="2093567"/>
            <a:chOff x="228536" y="2043287"/>
            <a:chExt cx="2086793" cy="2093567"/>
          </a:xfrm>
        </p:grpSpPr>
        <p:pic>
          <p:nvPicPr>
            <p:cNvPr id="42" name="Picture 258 1026" descr="ãGyps himalayensis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7" r="24273" b="10216"/>
            <a:stretch/>
          </p:blipFill>
          <p:spPr bwMode="auto">
            <a:xfrm>
              <a:off x="447797" y="2321152"/>
              <a:ext cx="1533382" cy="1595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群組 42"/>
            <p:cNvGrpSpPr/>
            <p:nvPr/>
          </p:nvGrpSpPr>
          <p:grpSpPr>
            <a:xfrm>
              <a:off x="228536" y="2043287"/>
              <a:ext cx="2086793" cy="2093567"/>
              <a:chOff x="773180" y="1868551"/>
              <a:chExt cx="2086793" cy="2093567"/>
            </a:xfrm>
          </p:grpSpPr>
          <p:sp>
            <p:nvSpPr>
              <p:cNvPr id="44" name="橢圓 43"/>
              <p:cNvSpPr/>
              <p:nvPr/>
            </p:nvSpPr>
            <p:spPr>
              <a:xfrm>
                <a:off x="971600" y="2139702"/>
                <a:ext cx="1584176" cy="158417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 rot="20229816">
                <a:off x="778536" y="1948173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 rot="18148314">
                <a:off x="503525" y="2168872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 rot="2235620">
                <a:off x="1923822" y="2032988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 rot="3620413">
                <a:off x="2057747" y="2168871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 rot="14005034">
                <a:off x="524366" y="3311885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 rot="12290996">
                <a:off x="773180" y="361701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7002188">
                <a:off x="2119686" y="3326287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rot="8815129">
                <a:off x="1914160" y="3520124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53" name="Content 258 3"/>
          <p:cNvSpPr txBox="1">
            <a:spLocks/>
          </p:cNvSpPr>
          <p:nvPr/>
        </p:nvSpPr>
        <p:spPr>
          <a:xfrm>
            <a:off x="444851" y="4046862"/>
            <a:ext cx="2088232" cy="7200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TW" i="1" dirty="0" smtClean="0"/>
              <a:t>Gyps </a:t>
            </a:r>
            <a:r>
              <a:rPr lang="en-US" altLang="zh-TW" i="1" dirty="0" err="1" smtClean="0"/>
              <a:t>himalayensis</a:t>
            </a:r>
            <a:endParaRPr lang="zh-TW" altLang="en-US" i="1" dirty="0"/>
          </a:p>
        </p:txBody>
      </p:sp>
      <p:sp>
        <p:nvSpPr>
          <p:cNvPr id="54" name="內容版面配置區 258 7"/>
          <p:cNvSpPr txBox="1">
            <a:spLocks/>
          </p:cNvSpPr>
          <p:nvPr/>
        </p:nvSpPr>
        <p:spPr>
          <a:xfrm>
            <a:off x="2509711" y="4049404"/>
            <a:ext cx="205289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i="1" dirty="0"/>
              <a:t>Gyps </a:t>
            </a:r>
            <a:r>
              <a:rPr lang="en-US" altLang="zh-TW" i="1" dirty="0" err="1" smtClean="0"/>
              <a:t>bengalensis</a:t>
            </a:r>
            <a:endParaRPr lang="zh-TW" altLang="en-US" i="1" dirty="0"/>
          </a:p>
        </p:txBody>
      </p:sp>
      <p:sp>
        <p:nvSpPr>
          <p:cNvPr id="55" name="內容版面配置區 258 7"/>
          <p:cNvSpPr txBox="1">
            <a:spLocks/>
          </p:cNvSpPr>
          <p:nvPr/>
        </p:nvSpPr>
        <p:spPr>
          <a:xfrm>
            <a:off x="4562609" y="4049404"/>
            <a:ext cx="191761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i="1" dirty="0" err="1"/>
              <a:t>Sarcogyps</a:t>
            </a:r>
            <a:r>
              <a:rPr lang="en-US" altLang="zh-TW" i="1" dirty="0"/>
              <a:t> </a:t>
            </a:r>
            <a:r>
              <a:rPr lang="en-US" altLang="zh-TW" i="1" dirty="0" err="1"/>
              <a:t>calvus</a:t>
            </a:r>
            <a:endParaRPr lang="zh-TW" altLang="en-US" i="1" dirty="0"/>
          </a:p>
        </p:txBody>
      </p:sp>
      <p:sp>
        <p:nvSpPr>
          <p:cNvPr id="56" name="內容版面配置區 258 7"/>
          <p:cNvSpPr txBox="1">
            <a:spLocks/>
          </p:cNvSpPr>
          <p:nvPr/>
        </p:nvSpPr>
        <p:spPr>
          <a:xfrm>
            <a:off x="6487359" y="4049404"/>
            <a:ext cx="2261105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i="1" dirty="0" err="1"/>
              <a:t>Aegypius</a:t>
            </a:r>
            <a:r>
              <a:rPr lang="en-US" altLang="zh-TW" i="1" dirty="0"/>
              <a:t> </a:t>
            </a:r>
            <a:r>
              <a:rPr lang="en-US" altLang="zh-TW" i="1" dirty="0" err="1"/>
              <a:t>monachus</a:t>
            </a:r>
            <a:endParaRPr lang="zh-TW" altLang="en-US" i="1" dirty="0"/>
          </a:p>
        </p:txBody>
      </p:sp>
      <p:pic>
        <p:nvPicPr>
          <p:cNvPr id="5122" name="Picture 2" descr="C:\Users\user\Desktop\vulture group\vulture group final presentation\wings (1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80" y="1250886"/>
            <a:ext cx="797774" cy="7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esktop\vulture group\vulture group final presentation\wings (3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31" y="1250886"/>
            <a:ext cx="797774" cy="7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vulture group\vulture group final presentation\wings (4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498" y="1250886"/>
            <a:ext cx="797774" cy="7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vulture group\vulture group final presentation\wing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0" y="1250886"/>
            <a:ext cx="797774" cy="7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ontent 262 3"/>
          <p:cNvSpPr txBox="1">
            <a:spLocks/>
          </p:cNvSpPr>
          <p:nvPr/>
        </p:nvSpPr>
        <p:spPr>
          <a:xfrm>
            <a:off x="1150493" y="1250886"/>
            <a:ext cx="1277765" cy="117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/>
              <a:t>VT1</a:t>
            </a:r>
          </a:p>
          <a:p>
            <a:pPr marL="0" indent="0">
              <a:buNone/>
            </a:pPr>
            <a:r>
              <a:rPr lang="en-US" altLang="zh-TW" dirty="0" smtClean="0"/>
              <a:t>VT2</a:t>
            </a:r>
          </a:p>
          <a:p>
            <a:pPr marL="0" indent="0">
              <a:buNone/>
            </a:pPr>
            <a:r>
              <a:rPr lang="en-US" altLang="zh-TW" dirty="0" smtClean="0"/>
              <a:t>VT18</a:t>
            </a:r>
            <a:endParaRPr lang="en-US" altLang="zh-TW" dirty="0"/>
          </a:p>
        </p:txBody>
      </p:sp>
      <p:sp>
        <p:nvSpPr>
          <p:cNvPr id="61" name="Content 262 3"/>
          <p:cNvSpPr txBox="1">
            <a:spLocks/>
          </p:cNvSpPr>
          <p:nvPr/>
        </p:nvSpPr>
        <p:spPr>
          <a:xfrm>
            <a:off x="3296350" y="1250886"/>
            <a:ext cx="1277765" cy="1248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/>
              <a:t>VT5</a:t>
            </a:r>
          </a:p>
          <a:p>
            <a:pPr marL="0" indent="0">
              <a:buNone/>
            </a:pPr>
            <a:r>
              <a:rPr lang="en-US" altLang="zh-TW" dirty="0" smtClean="0"/>
              <a:t>VT7</a:t>
            </a:r>
            <a:endParaRPr lang="en-US" altLang="zh-TW" dirty="0"/>
          </a:p>
        </p:txBody>
      </p:sp>
      <p:sp>
        <p:nvSpPr>
          <p:cNvPr id="62" name="Content 262 3"/>
          <p:cNvSpPr txBox="1">
            <a:spLocks/>
          </p:cNvSpPr>
          <p:nvPr/>
        </p:nvSpPr>
        <p:spPr>
          <a:xfrm>
            <a:off x="5305343" y="1250886"/>
            <a:ext cx="1277765" cy="104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/>
              <a:t>VT6</a:t>
            </a:r>
          </a:p>
          <a:p>
            <a:pPr marL="0" indent="0">
              <a:buNone/>
            </a:pPr>
            <a:r>
              <a:rPr lang="en-US" altLang="zh-TW" dirty="0" smtClean="0"/>
              <a:t>VT13</a:t>
            </a:r>
            <a:endParaRPr lang="en-US" altLang="zh-TW" dirty="0"/>
          </a:p>
        </p:txBody>
      </p:sp>
      <p:sp>
        <p:nvSpPr>
          <p:cNvPr id="63" name="Content 262 3"/>
          <p:cNvSpPr txBox="1">
            <a:spLocks/>
          </p:cNvSpPr>
          <p:nvPr/>
        </p:nvSpPr>
        <p:spPr>
          <a:xfrm>
            <a:off x="7470699" y="1250886"/>
            <a:ext cx="1277765" cy="44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N</a:t>
            </a:r>
            <a:r>
              <a:rPr lang="en-US" altLang="zh-TW" dirty="0" smtClean="0"/>
              <a:t>one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3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Discussion </a:t>
            </a:r>
            <a:endParaRPr lang="zh-TW" altLang="en-US" sz="3600" dirty="0">
              <a:latin typeface="Sue Ellen Francisco" pitchFamily="2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855"/>
          </a:xfrm>
        </p:spPr>
        <p:txBody>
          <a:bodyPr/>
          <a:lstStyle/>
          <a:p>
            <a:r>
              <a:rPr lang="en-US" altLang="zh-TW" dirty="0" smtClean="0"/>
              <a:t>COI is good barcoding primer because there are a lot of data with COI region in the </a:t>
            </a:r>
            <a:r>
              <a:rPr lang="en-US" altLang="zh-TW" dirty="0" err="1" smtClean="0"/>
              <a:t>genebank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VT16477/260w primer are bad for barcoding because of the difficulty for alignment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We suggest that DNA of VT17 have been degraded because no band can be get by using four </a:t>
            </a:r>
            <a:r>
              <a:rPr lang="en-US" altLang="zh-TW" dirty="0" smtClean="0"/>
              <a:t>primers</a:t>
            </a:r>
          </a:p>
          <a:p>
            <a:endParaRPr lang="en-US" altLang="zh-TW" dirty="0"/>
          </a:p>
          <a:p>
            <a:r>
              <a:rPr lang="en-US" altLang="zh-TW" dirty="0" smtClean="0"/>
              <a:t>We will be the first one to upload 12S region </a:t>
            </a:r>
            <a:r>
              <a:rPr lang="en-US" altLang="zh-TW" dirty="0"/>
              <a:t>of </a:t>
            </a:r>
            <a:r>
              <a:rPr lang="en-US" altLang="zh-TW" i="1" dirty="0"/>
              <a:t>Gyps </a:t>
            </a:r>
            <a:r>
              <a:rPr lang="en-US" altLang="zh-TW" i="1" dirty="0" err="1"/>
              <a:t>bengalensis</a:t>
            </a:r>
            <a:endParaRPr lang="zh-TW" altLang="en-US" i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099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Future work</a:t>
            </a:r>
            <a:endParaRPr lang="zh-TW" altLang="en-US" sz="36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Identification of sample VT17 with different primer</a:t>
            </a:r>
          </a:p>
          <a:p>
            <a:endParaRPr lang="en-US" altLang="zh-TW" dirty="0"/>
          </a:p>
          <a:p>
            <a:r>
              <a:rPr lang="en-US" altLang="zh-TW" dirty="0" smtClean="0"/>
              <a:t>Confirm the geographic region of each sample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976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Vultures are endangered species</a:t>
            </a:r>
            <a:endParaRPr lang="zh-TW" altLang="en-US" sz="3600" dirty="0">
              <a:latin typeface="Sue Ellen Francisc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3" y="1052616"/>
            <a:ext cx="7694790" cy="389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93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260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" name="Title 260 2"/>
          <p:cNvSpPr>
            <a:spLocks noGrp="1"/>
          </p:cNvSpPr>
          <p:nvPr>
            <p:ph type="title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Future  declines  of  vulture  population  are  possible</a:t>
            </a:r>
            <a:endParaRPr lang="zh-TW" altLang="en-US" sz="3600" dirty="0">
              <a:latin typeface="Sue Ellen Francisco" pitchFamily="2" charset="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038854" y="1389049"/>
            <a:ext cx="3105146" cy="3082571"/>
            <a:chOff x="5436096" y="1563638"/>
            <a:chExt cx="3105146" cy="3082571"/>
          </a:xfrm>
        </p:grpSpPr>
        <p:pic>
          <p:nvPicPr>
            <p:cNvPr id="4099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563638"/>
              <a:ext cx="3105146" cy="3082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260 2051" descr="C:\Users\user\Downloads\factor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2863" y="3472497"/>
              <a:ext cx="769537" cy="76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260 2053" descr="C:\Users\user\Desktop\vulture group\vulture group final presentation\insecticide (1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3544707"/>
              <a:ext cx="639270" cy="63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260 2054" descr="C:\Users\user\Desktop\vulture group\vulture group final presentation\nanotechnology (1)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923678"/>
              <a:ext cx="674978" cy="67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60 4098" descr="C:\Users\user\Downloads\huntin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851670"/>
              <a:ext cx="746986" cy="746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ontent 260 22"/>
          <p:cNvSpPr txBox="1">
            <a:spLocks/>
          </p:cNvSpPr>
          <p:nvPr/>
        </p:nvSpPr>
        <p:spPr>
          <a:xfrm>
            <a:off x="251520" y="1200150"/>
            <a:ext cx="5976664" cy="359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Vulture </a:t>
            </a:r>
            <a:r>
              <a:rPr lang="en-US" altLang="zh-TW" dirty="0"/>
              <a:t>is </a:t>
            </a:r>
            <a:r>
              <a:rPr lang="en-US" altLang="zh-TW" dirty="0" smtClean="0"/>
              <a:t>scavengers</a:t>
            </a:r>
            <a:r>
              <a:rPr lang="en-US" altLang="zh-TW" dirty="0"/>
              <a:t> that feeds on dead </a:t>
            </a:r>
            <a:r>
              <a:rPr lang="en-US" altLang="zh-TW" dirty="0" smtClean="0"/>
              <a:t>animals</a:t>
            </a:r>
          </a:p>
          <a:p>
            <a:endParaRPr lang="en-US" altLang="zh-TW" dirty="0"/>
          </a:p>
          <a:p>
            <a:r>
              <a:rPr lang="en-US" altLang="zh-TW" dirty="0"/>
              <a:t>rodenticide, </a:t>
            </a:r>
            <a:r>
              <a:rPr lang="en-US" altLang="zh-TW" dirty="0" err="1"/>
              <a:t>polution</a:t>
            </a:r>
            <a:r>
              <a:rPr lang="en-US" altLang="zh-TW" dirty="0"/>
              <a:t>, </a:t>
            </a:r>
            <a:r>
              <a:rPr lang="en-US" altLang="zh-TW" dirty="0" err="1"/>
              <a:t>declofenac</a:t>
            </a:r>
            <a:r>
              <a:rPr lang="en-US" altLang="zh-TW" dirty="0"/>
              <a:t>, and poaching may damage the vulture population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Genetic, management and camera track may help us learn more about the vultures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75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685800" y="1184685"/>
            <a:ext cx="7772400" cy="2774131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  <a:t>Q</a:t>
            </a:r>
            <a:r>
              <a:rPr lang="zh-TW" altLang="en-US" sz="3600" dirty="0" smtClean="0">
                <a:solidFill>
                  <a:schemeClr val="bg1"/>
                </a:solidFill>
                <a:latin typeface="Sue Ellen Francisco" pitchFamily="2" charset="0"/>
              </a:rPr>
              <a:t> </a:t>
            </a:r>
            <a: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  <a:t>1.  Evaluate  efficiency  of  barcoding  primer</a:t>
            </a:r>
            <a:b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</a:br>
            <a: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  <a:t/>
            </a:r>
            <a:b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</a:br>
            <a: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  <a:t>Q 2.  Assess  intraspecific  genetic  diversity </a:t>
            </a:r>
            <a:b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</a:br>
            <a:endParaRPr lang="zh-TW" altLang="en-US" sz="3600" dirty="0">
              <a:solidFill>
                <a:schemeClr val="bg1"/>
              </a:solidFill>
              <a:latin typeface="Sue Ellen Francisco" pitchFamily="2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7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群組 55"/>
          <p:cNvGrpSpPr/>
          <p:nvPr/>
        </p:nvGrpSpPr>
        <p:grpSpPr>
          <a:xfrm>
            <a:off x="6642381" y="2628466"/>
            <a:ext cx="2086793" cy="2093567"/>
            <a:chOff x="6660232" y="2100568"/>
            <a:chExt cx="2086793" cy="2093567"/>
          </a:xfrm>
        </p:grpSpPr>
        <p:pic>
          <p:nvPicPr>
            <p:cNvPr id="12" name="Picture 15" descr="ãAegypius monachus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1" r="17515"/>
            <a:stretch/>
          </p:blipFill>
          <p:spPr bwMode="auto">
            <a:xfrm>
              <a:off x="6858652" y="2371719"/>
              <a:ext cx="1554222" cy="1577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群組 45"/>
            <p:cNvGrpSpPr/>
            <p:nvPr/>
          </p:nvGrpSpPr>
          <p:grpSpPr>
            <a:xfrm>
              <a:off x="6660232" y="2100568"/>
              <a:ext cx="2086793" cy="2093567"/>
              <a:chOff x="773180" y="1868551"/>
              <a:chExt cx="2086793" cy="2093567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971600" y="2139702"/>
                <a:ext cx="1584176" cy="158417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 rot="20229816">
                <a:off x="778536" y="1948173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 rot="18148314">
                <a:off x="560345" y="2168872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 rot="2235620">
                <a:off x="1923822" y="2032988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3620413">
                <a:off x="2057747" y="2168871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rot="14005034">
                <a:off x="524366" y="3311885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 rot="12290996">
                <a:off x="773180" y="361701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 rot="7002188">
                <a:off x="2119686" y="3326287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8815129">
                <a:off x="1914160" y="3520124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5" name="群組 44"/>
          <p:cNvGrpSpPr/>
          <p:nvPr/>
        </p:nvGrpSpPr>
        <p:grpSpPr>
          <a:xfrm>
            <a:off x="4595926" y="2628466"/>
            <a:ext cx="2086793" cy="2093567"/>
            <a:chOff x="4721521" y="2100568"/>
            <a:chExt cx="2086793" cy="2093567"/>
          </a:xfrm>
        </p:grpSpPr>
        <p:pic>
          <p:nvPicPr>
            <p:cNvPr id="9" name="Picture 11" descr="ãSarcogyps calvus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9" r="22505"/>
            <a:stretch/>
          </p:blipFill>
          <p:spPr bwMode="auto">
            <a:xfrm>
              <a:off x="4940783" y="2410261"/>
              <a:ext cx="1533380" cy="154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群組 34"/>
            <p:cNvGrpSpPr/>
            <p:nvPr/>
          </p:nvGrpSpPr>
          <p:grpSpPr>
            <a:xfrm>
              <a:off x="4721521" y="2100568"/>
              <a:ext cx="2086793" cy="2093567"/>
              <a:chOff x="773180" y="1868551"/>
              <a:chExt cx="2086793" cy="2093567"/>
            </a:xfrm>
          </p:grpSpPr>
          <p:sp>
            <p:nvSpPr>
              <p:cNvPr id="36" name="橢圓 35"/>
              <p:cNvSpPr/>
              <p:nvPr/>
            </p:nvSpPr>
            <p:spPr>
              <a:xfrm>
                <a:off x="971600" y="2139702"/>
                <a:ext cx="1584176" cy="158417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20229816">
                <a:off x="778536" y="1948173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18148314">
                <a:off x="554840" y="2168872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2235620">
                <a:off x="1923822" y="2032988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3620413">
                <a:off x="2057747" y="2168871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14005034">
                <a:off x="524366" y="3311885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12290996">
                <a:off x="773180" y="361701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7002188">
                <a:off x="2119686" y="3326287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8815129">
                <a:off x="1914160" y="3520124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7" name="群組 56"/>
          <p:cNvGrpSpPr/>
          <p:nvPr/>
        </p:nvGrpSpPr>
        <p:grpSpPr>
          <a:xfrm>
            <a:off x="2549470" y="2623425"/>
            <a:ext cx="2086794" cy="2103649"/>
            <a:chOff x="2299414" y="2079090"/>
            <a:chExt cx="2086794" cy="2103649"/>
          </a:xfrm>
        </p:grpSpPr>
        <p:pic>
          <p:nvPicPr>
            <p:cNvPr id="1026" name="Picture 2" descr="ç¸éåç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1" t="10666" r="18829" b="28798"/>
            <a:stretch/>
          </p:blipFill>
          <p:spPr bwMode="auto">
            <a:xfrm>
              <a:off x="2497836" y="2361996"/>
              <a:ext cx="1584176" cy="1582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群組 23"/>
            <p:cNvGrpSpPr/>
            <p:nvPr/>
          </p:nvGrpSpPr>
          <p:grpSpPr>
            <a:xfrm>
              <a:off x="2299414" y="2079090"/>
              <a:ext cx="2086794" cy="2103649"/>
              <a:chOff x="773179" y="1858469"/>
              <a:chExt cx="2086794" cy="2103649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971600" y="2139702"/>
                <a:ext cx="1584176" cy="158417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20229816">
                <a:off x="773179" y="1952063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18148314">
                <a:off x="575473" y="215878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 rot="2235620">
                <a:off x="1923822" y="2032988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 rot="3620413">
                <a:off x="2057747" y="2168871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 rot="14005034">
                <a:off x="524366" y="3311885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 rot="12290996">
                <a:off x="773180" y="361701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 rot="7002188">
                <a:off x="2119686" y="3326287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 rot="8815129">
                <a:off x="1914160" y="3520124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23" name="群組 22"/>
          <p:cNvGrpSpPr/>
          <p:nvPr/>
        </p:nvGrpSpPr>
        <p:grpSpPr>
          <a:xfrm>
            <a:off x="503015" y="2628466"/>
            <a:ext cx="2086793" cy="2093567"/>
            <a:chOff x="228536" y="2043287"/>
            <a:chExt cx="2086793" cy="2093567"/>
          </a:xfrm>
        </p:grpSpPr>
        <p:pic>
          <p:nvPicPr>
            <p:cNvPr id="6" name="Picture 258 1026" descr="ãGyps himalayensis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7" r="24273" b="10216"/>
            <a:stretch/>
          </p:blipFill>
          <p:spPr bwMode="auto">
            <a:xfrm>
              <a:off x="447797" y="2321152"/>
              <a:ext cx="1533382" cy="1595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群組 12"/>
            <p:cNvGrpSpPr/>
            <p:nvPr/>
          </p:nvGrpSpPr>
          <p:grpSpPr>
            <a:xfrm>
              <a:off x="228536" y="2043287"/>
              <a:ext cx="2086793" cy="2093567"/>
              <a:chOff x="773180" y="1868551"/>
              <a:chExt cx="2086793" cy="2093567"/>
            </a:xfrm>
          </p:grpSpPr>
          <p:sp>
            <p:nvSpPr>
              <p:cNvPr id="14" name="橢圓 13"/>
              <p:cNvSpPr/>
              <p:nvPr/>
            </p:nvSpPr>
            <p:spPr>
              <a:xfrm>
                <a:off x="971600" y="2139702"/>
                <a:ext cx="1584176" cy="158417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20229816">
                <a:off x="778536" y="1948173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 rot="18148314">
                <a:off x="503525" y="2168872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2235620">
                <a:off x="1923822" y="2032988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 rot="3620413">
                <a:off x="2057747" y="2168871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 rot="14005034">
                <a:off x="524366" y="3311885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12290996">
                <a:off x="773180" y="3617019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7002188">
                <a:off x="2119686" y="3326287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 rot="8815129">
                <a:off x="1914160" y="3520124"/>
                <a:ext cx="936151" cy="3355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6375"/>
            <a:ext cx="8785225" cy="493713"/>
          </a:xfrm>
        </p:spPr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The  four  species  of  the  vulture  to  analyze</a:t>
            </a:r>
            <a:endParaRPr lang="zh-TW" altLang="en-US" sz="3600" dirty="0">
              <a:latin typeface="Sue Ellen Francisco" pitchFamily="2" charset="0"/>
            </a:endParaRPr>
          </a:p>
        </p:txBody>
      </p:sp>
      <p:sp>
        <p:nvSpPr>
          <p:cNvPr id="5" name="Content 258 3"/>
          <p:cNvSpPr txBox="1">
            <a:spLocks/>
          </p:cNvSpPr>
          <p:nvPr/>
        </p:nvSpPr>
        <p:spPr>
          <a:xfrm>
            <a:off x="444851" y="4441416"/>
            <a:ext cx="2088232" cy="7200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TW" i="1" dirty="0" smtClean="0"/>
              <a:t>Gyps </a:t>
            </a:r>
            <a:r>
              <a:rPr lang="en-US" altLang="zh-TW" i="1" dirty="0" err="1" smtClean="0"/>
              <a:t>himalayensis</a:t>
            </a:r>
            <a:endParaRPr lang="zh-TW" altLang="en-US" i="1" dirty="0"/>
          </a:p>
        </p:txBody>
      </p:sp>
      <p:sp>
        <p:nvSpPr>
          <p:cNvPr id="8" name="內容版面配置區 258 7"/>
          <p:cNvSpPr txBox="1">
            <a:spLocks/>
          </p:cNvSpPr>
          <p:nvPr/>
        </p:nvSpPr>
        <p:spPr>
          <a:xfrm>
            <a:off x="2509711" y="4443958"/>
            <a:ext cx="205289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i="1" dirty="0"/>
              <a:t>Gyps </a:t>
            </a:r>
            <a:r>
              <a:rPr lang="en-US" altLang="zh-TW" i="1" dirty="0" err="1" smtClean="0"/>
              <a:t>bengalensis</a:t>
            </a:r>
            <a:endParaRPr lang="zh-TW" altLang="en-US" i="1" dirty="0"/>
          </a:p>
        </p:txBody>
      </p:sp>
      <p:sp>
        <p:nvSpPr>
          <p:cNvPr id="10" name="內容版面配置區 258 7"/>
          <p:cNvSpPr txBox="1">
            <a:spLocks/>
          </p:cNvSpPr>
          <p:nvPr/>
        </p:nvSpPr>
        <p:spPr>
          <a:xfrm>
            <a:off x="4562609" y="4443958"/>
            <a:ext cx="191761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i="1" dirty="0" err="1"/>
              <a:t>Sarcogyps</a:t>
            </a:r>
            <a:r>
              <a:rPr lang="en-US" altLang="zh-TW" i="1" dirty="0"/>
              <a:t> </a:t>
            </a:r>
            <a:r>
              <a:rPr lang="en-US" altLang="zh-TW" i="1" dirty="0" err="1"/>
              <a:t>calvus</a:t>
            </a:r>
            <a:endParaRPr lang="zh-TW" altLang="en-US" i="1" dirty="0"/>
          </a:p>
        </p:txBody>
      </p:sp>
      <p:sp>
        <p:nvSpPr>
          <p:cNvPr id="11" name="內容版面配置區 258 7"/>
          <p:cNvSpPr txBox="1">
            <a:spLocks/>
          </p:cNvSpPr>
          <p:nvPr/>
        </p:nvSpPr>
        <p:spPr>
          <a:xfrm>
            <a:off x="6487359" y="4443958"/>
            <a:ext cx="2261105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i="1" dirty="0" err="1"/>
              <a:t>Aegypius</a:t>
            </a:r>
            <a:r>
              <a:rPr lang="en-US" altLang="zh-TW" i="1" dirty="0"/>
              <a:t> </a:t>
            </a:r>
            <a:r>
              <a:rPr lang="en-US" altLang="zh-TW" i="1" dirty="0" err="1"/>
              <a:t>monachus</a:t>
            </a:r>
            <a:endParaRPr lang="zh-TW" altLang="en-US" i="1" dirty="0"/>
          </a:p>
        </p:txBody>
      </p:sp>
      <p:grpSp>
        <p:nvGrpSpPr>
          <p:cNvPr id="61" name="群組 60"/>
          <p:cNvGrpSpPr/>
          <p:nvPr/>
        </p:nvGrpSpPr>
        <p:grpSpPr>
          <a:xfrm>
            <a:off x="3673205" y="1058269"/>
            <a:ext cx="1797591" cy="718784"/>
            <a:chOff x="3710513" y="1058269"/>
            <a:chExt cx="1797591" cy="718784"/>
          </a:xfrm>
        </p:grpSpPr>
        <p:pic>
          <p:nvPicPr>
            <p:cNvPr id="1030" name="Picture 6" descr="C:\Users\user\Desktop\vulture group\vulture group final presentation\feathe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35884">
              <a:off x="3710513" y="1058269"/>
              <a:ext cx="718784" cy="718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Content 262 3"/>
            <p:cNvSpPr txBox="1">
              <a:spLocks/>
            </p:cNvSpPr>
            <p:nvPr/>
          </p:nvSpPr>
          <p:spPr>
            <a:xfrm>
              <a:off x="4230339" y="1194888"/>
              <a:ext cx="1277765" cy="4455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dirty="0" smtClean="0"/>
                <a:t>8 samples</a:t>
              </a:r>
              <a:endParaRPr lang="en-US" altLang="zh-TW" dirty="0"/>
            </a:p>
          </p:txBody>
        </p:sp>
      </p:grpSp>
      <p:sp>
        <p:nvSpPr>
          <p:cNvPr id="58" name="右彎箭號 57"/>
          <p:cNvSpPr/>
          <p:nvPr/>
        </p:nvSpPr>
        <p:spPr>
          <a:xfrm rot="5400000">
            <a:off x="6120173" y="1147266"/>
            <a:ext cx="1008109" cy="252027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367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右彎箭號 64"/>
          <p:cNvSpPr/>
          <p:nvPr/>
        </p:nvSpPr>
        <p:spPr>
          <a:xfrm rot="5400000" flipV="1">
            <a:off x="2807806" y="355178"/>
            <a:ext cx="1008110" cy="41044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367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向下箭號 58"/>
          <p:cNvSpPr/>
          <p:nvPr/>
        </p:nvSpPr>
        <p:spPr>
          <a:xfrm>
            <a:off x="3291722" y="1903348"/>
            <a:ext cx="488876" cy="1008112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向下箭號 67"/>
          <p:cNvSpPr/>
          <p:nvPr/>
        </p:nvSpPr>
        <p:spPr>
          <a:xfrm>
            <a:off x="5341996" y="1903348"/>
            <a:ext cx="488876" cy="1008112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4401514" y="1707654"/>
            <a:ext cx="270751" cy="3600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2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262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2" name="Title 262 2"/>
          <p:cNvSpPr>
            <a:spLocks noGrp="1"/>
          </p:cNvSpPr>
          <p:nvPr>
            <p:ph type="title"/>
          </p:nvPr>
        </p:nvSpPr>
        <p:spPr>
          <a:xfrm>
            <a:off x="36760" y="206375"/>
            <a:ext cx="9107239" cy="493713"/>
          </a:xfrm>
        </p:spPr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</a:rPr>
              <a:t>Barcoding primers can differentiate a species from others</a:t>
            </a:r>
            <a:endParaRPr lang="zh-TW" altLang="en-US" sz="3600" dirty="0">
              <a:latin typeface="Sue Ellen Francisco" pitchFamily="2" charset="0"/>
            </a:endParaRPr>
          </a:p>
        </p:txBody>
      </p:sp>
      <p:sp>
        <p:nvSpPr>
          <p:cNvPr id="5" name="Content 260 22"/>
          <p:cNvSpPr txBox="1">
            <a:spLocks/>
          </p:cNvSpPr>
          <p:nvPr/>
        </p:nvSpPr>
        <p:spPr>
          <a:xfrm>
            <a:off x="251520" y="1200150"/>
            <a:ext cx="8496944" cy="359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12S and COI region are the conserved region in the vulture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They are protein coding gene with slower mutation rates compared to non-protein coding region like Control region(CR)</a:t>
            </a:r>
          </a:p>
          <a:p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7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28" y="3010777"/>
            <a:ext cx="8168520" cy="181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4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685800" y="942114"/>
            <a:ext cx="7772400" cy="325927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  <a:t>Q</a:t>
            </a:r>
            <a:r>
              <a:rPr lang="zh-TW" altLang="en-US" sz="3600" dirty="0" smtClean="0">
                <a:solidFill>
                  <a:schemeClr val="bg1"/>
                </a:solidFill>
                <a:latin typeface="Sue Ellen Francisco" pitchFamily="2" charset="0"/>
              </a:rPr>
              <a:t> </a:t>
            </a:r>
            <a:r>
              <a:rPr lang="en-US" altLang="zh-TW" sz="3600" dirty="0" smtClean="0">
                <a:solidFill>
                  <a:schemeClr val="bg1"/>
                </a:solidFill>
                <a:latin typeface="Sue Ellen Francisco" pitchFamily="2" charset="0"/>
              </a:rPr>
              <a:t>1.  Evaluate  efficiency  of  barcoding  primer</a:t>
            </a:r>
            <a:endParaRPr lang="zh-TW" altLang="en-US" sz="3600" dirty="0">
              <a:solidFill>
                <a:schemeClr val="bg1"/>
              </a:solidFill>
              <a:latin typeface="Sue Ellen Francisco" pitchFamily="2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0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266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2" name="Title 266 2"/>
          <p:cNvSpPr>
            <a:spLocks noGrp="1"/>
          </p:cNvSpPr>
          <p:nvPr>
            <p:ph type="title"/>
          </p:nvPr>
        </p:nvSpPr>
        <p:spPr>
          <a:xfrm>
            <a:off x="0" y="206375"/>
            <a:ext cx="9144000" cy="493713"/>
          </a:xfrm>
        </p:spPr>
        <p:txBody>
          <a:bodyPr>
            <a:noAutofit/>
          </a:bodyPr>
          <a:lstStyle/>
          <a:p>
            <a:r>
              <a:rPr lang="en-US" altLang="zh-TW" sz="3600" dirty="0" smtClean="0">
                <a:latin typeface="Sue Ellen Francisco" pitchFamily="2" charset="0"/>
                <a:ea typeface="華康竹風體W4" pitchFamily="65" charset="-120"/>
              </a:rPr>
              <a:t>Success to get 12</a:t>
            </a:r>
            <a:r>
              <a:rPr lang="en-US" altLang="zh-TW" sz="3200" dirty="0" smtClean="0">
                <a:latin typeface="Sue Ellen Francisco" pitchFamily="2" charset="0"/>
                <a:ea typeface="華康竹風體W4" pitchFamily="65" charset="-120"/>
              </a:rPr>
              <a:t>S</a:t>
            </a:r>
            <a:r>
              <a:rPr lang="en-US" altLang="zh-TW" sz="3600" dirty="0" smtClean="0">
                <a:latin typeface="Sue Ellen Francisco" pitchFamily="2" charset="0"/>
                <a:ea typeface="華康竹風體W4" pitchFamily="65" charset="-120"/>
              </a:rPr>
              <a:t> region DNA fragment from the sample</a:t>
            </a:r>
            <a:endParaRPr lang="zh-TW" altLang="en-US" sz="3600" dirty="0">
              <a:latin typeface="Sue Ellen Francisco" pitchFamily="2" charset="0"/>
              <a:ea typeface="華康竹風體W4" pitchFamily="65" charset="-120"/>
            </a:endParaRPr>
          </a:p>
        </p:txBody>
      </p:sp>
      <p:grpSp>
        <p:nvGrpSpPr>
          <p:cNvPr id="17" name="Group 266 17"/>
          <p:cNvGrpSpPr/>
          <p:nvPr/>
        </p:nvGrpSpPr>
        <p:grpSpPr>
          <a:xfrm>
            <a:off x="5076056" y="1502470"/>
            <a:ext cx="2870056" cy="2369006"/>
            <a:chOff x="5364089" y="2411982"/>
            <a:chExt cx="2222423" cy="1834436"/>
          </a:xfrm>
        </p:grpSpPr>
        <p:pic>
          <p:nvPicPr>
            <p:cNvPr id="2052" name="Picture 4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81" t="21221" r="39116" b="46793"/>
            <a:stretch/>
          </p:blipFill>
          <p:spPr bwMode="auto">
            <a:xfrm>
              <a:off x="5364089" y="2454261"/>
              <a:ext cx="2222423" cy="1792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文字方塊 15"/>
            <p:cNvSpPr txBox="1"/>
            <p:nvPr/>
          </p:nvSpPr>
          <p:spPr>
            <a:xfrm>
              <a:off x="5508104" y="2411982"/>
              <a:ext cx="1355729" cy="26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/>
                  </a:solidFill>
                </a:rPr>
                <a:t>M    Vt6  Vt18   NC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5" name="Picture 7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24156" r="37194" b="35203"/>
          <a:stretch/>
        </p:blipFill>
        <p:spPr bwMode="auto">
          <a:xfrm>
            <a:off x="1043608" y="1557070"/>
            <a:ext cx="3898324" cy="231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66 21">
            <a:extLst>
              <a:ext uri="{FF2B5EF4-FFF2-40B4-BE49-F238E27FC236}">
                <a16:creationId xmlns="" xmlns:a16="http://schemas.microsoft.com/office/drawing/2014/main" id="{0B8C59B1-15C0-9249-B0A7-7995CE065674}"/>
              </a:ext>
            </a:extLst>
          </p:cNvPr>
          <p:cNvSpPr txBox="1"/>
          <p:nvPr/>
        </p:nvSpPr>
        <p:spPr>
          <a:xfrm>
            <a:off x="1043608" y="3947160"/>
            <a:ext cx="3898324" cy="101566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Primer: </a:t>
            </a:r>
            <a:r>
              <a:rPr lang="en-US" sz="1500" dirty="0" smtClean="0"/>
              <a:t>VT71/1520w</a:t>
            </a:r>
            <a:endParaRPr lang="en-US" sz="1500" dirty="0"/>
          </a:p>
          <a:p>
            <a:r>
              <a:rPr lang="en-US" sz="1500" dirty="0"/>
              <a:t>Region: CR2 </a:t>
            </a:r>
            <a:r>
              <a:rPr lang="en-US" sz="1500" dirty="0" smtClean="0"/>
              <a:t>/12S/16S</a:t>
            </a:r>
            <a:endParaRPr lang="en-US" sz="1500" dirty="0"/>
          </a:p>
          <a:p>
            <a:r>
              <a:rPr lang="en-US" sz="1500" dirty="0"/>
              <a:t>Size: </a:t>
            </a:r>
            <a:r>
              <a:rPr lang="en-US" sz="1500" dirty="0" smtClean="0"/>
              <a:t>1.5k </a:t>
            </a:r>
            <a:r>
              <a:rPr lang="en-US" sz="1500" dirty="0" smtClean="0"/>
              <a:t>bps</a:t>
            </a:r>
          </a:p>
          <a:p>
            <a:r>
              <a:rPr lang="en-US" sz="1500" dirty="0" smtClean="0"/>
              <a:t>Polymerase: </a:t>
            </a:r>
            <a:r>
              <a:rPr lang="en-US" sz="1500" dirty="0" err="1" smtClean="0"/>
              <a:t>Taq</a:t>
            </a:r>
            <a:endParaRPr lang="en-US" sz="1500" dirty="0"/>
          </a:p>
        </p:txBody>
      </p:sp>
      <p:sp>
        <p:nvSpPr>
          <p:cNvPr id="28" name="TextBox 266 21">
            <a:extLst>
              <a:ext uri="{FF2B5EF4-FFF2-40B4-BE49-F238E27FC236}">
                <a16:creationId xmlns="" xmlns:a16="http://schemas.microsoft.com/office/drawing/2014/main" id="{0B8C59B1-15C0-9249-B0A7-7995CE065674}"/>
              </a:ext>
            </a:extLst>
          </p:cNvPr>
          <p:cNvSpPr txBox="1"/>
          <p:nvPr/>
        </p:nvSpPr>
        <p:spPr>
          <a:xfrm>
            <a:off x="5076056" y="3947160"/>
            <a:ext cx="2870056" cy="101566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Primer: </a:t>
            </a:r>
            <a:r>
              <a:rPr lang="en-US" sz="1500" dirty="0" smtClean="0"/>
              <a:t>VT71/1520w</a:t>
            </a:r>
            <a:endParaRPr lang="en-US" sz="1500" dirty="0"/>
          </a:p>
          <a:p>
            <a:r>
              <a:rPr lang="en-US" sz="1500" dirty="0"/>
              <a:t>Region: CR2 </a:t>
            </a:r>
            <a:r>
              <a:rPr lang="en-US" sz="1500" dirty="0" smtClean="0"/>
              <a:t>/12S/16S</a:t>
            </a:r>
            <a:endParaRPr lang="en-US" sz="1500" dirty="0"/>
          </a:p>
          <a:p>
            <a:r>
              <a:rPr lang="en-US" sz="1500" dirty="0"/>
              <a:t>Size: </a:t>
            </a:r>
            <a:r>
              <a:rPr lang="en-US" sz="1500" dirty="0" smtClean="0"/>
              <a:t>1.5k </a:t>
            </a:r>
            <a:r>
              <a:rPr lang="en-US" sz="1500" dirty="0" smtClean="0"/>
              <a:t>bps</a:t>
            </a:r>
          </a:p>
          <a:p>
            <a:r>
              <a:rPr lang="en-US" sz="1500" dirty="0" smtClean="0"/>
              <a:t>Polymerase: direct-green</a:t>
            </a:r>
            <a:endParaRPr lang="en-US" sz="15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63949" y="1526863"/>
            <a:ext cx="378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M   Vt1   Vt2   Vt5    Vt6   Vt7  Vt13 Vt17 Vt18   NC</a:t>
            </a:r>
            <a:endParaRPr lang="zh-TW" altLang="en-US" sz="1400" dirty="0"/>
          </a:p>
        </p:txBody>
      </p:sp>
      <p:sp>
        <p:nvSpPr>
          <p:cNvPr id="23" name="圓角矩形 22"/>
          <p:cNvSpPr/>
          <p:nvPr/>
        </p:nvSpPr>
        <p:spPr>
          <a:xfrm>
            <a:off x="1475656" y="1557655"/>
            <a:ext cx="1080120" cy="2769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圓角矩形 33"/>
          <p:cNvSpPr/>
          <p:nvPr/>
        </p:nvSpPr>
        <p:spPr>
          <a:xfrm>
            <a:off x="2992770" y="1549157"/>
            <a:ext cx="787142" cy="2769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圓角矩形 34"/>
          <p:cNvSpPr/>
          <p:nvPr/>
        </p:nvSpPr>
        <p:spPr>
          <a:xfrm>
            <a:off x="5652120" y="1549157"/>
            <a:ext cx="858964" cy="2769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Content 262 3"/>
          <p:cNvSpPr txBox="1">
            <a:spLocks/>
          </p:cNvSpPr>
          <p:nvPr/>
        </p:nvSpPr>
        <p:spPr>
          <a:xfrm>
            <a:off x="611560" y="987575"/>
            <a:ext cx="8028384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We  successfully  get  Vt1</a:t>
            </a:r>
            <a:r>
              <a:rPr lang="en-US" altLang="zh-TW" dirty="0"/>
              <a:t>, Vt2, Vt5, Vt6, Vt7, Vt13, </a:t>
            </a:r>
            <a:r>
              <a:rPr lang="en-US" altLang="zh-TW" dirty="0" smtClean="0"/>
              <a:t>Vt18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192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4606</TotalTime>
  <Words>819</Words>
  <Application>Microsoft Office PowerPoint</Application>
  <PresentationFormat>如螢幕大小 (16:9)</PresentationFormat>
  <Paragraphs>208</Paragraphs>
  <Slides>25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Arial</vt:lpstr>
      <vt:lpstr>新細明體</vt:lpstr>
      <vt:lpstr>Calibri</vt:lpstr>
      <vt:lpstr>Wingdings</vt:lpstr>
      <vt:lpstr>標楷體</vt:lpstr>
      <vt:lpstr>華康竹風體W4</vt:lpstr>
      <vt:lpstr>宋体</vt:lpstr>
      <vt:lpstr>Sue Ellen Francisco</vt:lpstr>
      <vt:lpstr>Sue ellen fransisco</vt:lpstr>
      <vt:lpstr>Office 佈景主題</vt:lpstr>
      <vt:lpstr>PowerPoint 簡報</vt:lpstr>
      <vt:lpstr>PowerPoint 簡報</vt:lpstr>
      <vt:lpstr>Vultures are endangered species</vt:lpstr>
      <vt:lpstr>Future  declines  of  vulture  population  are  possible</vt:lpstr>
      <vt:lpstr>Q 1.  Evaluate  efficiency  of  barcoding  primer  Q 2.  Assess  intraspecific  genetic  diversity  </vt:lpstr>
      <vt:lpstr>The  four  species  of  the  vulture  to  analyze</vt:lpstr>
      <vt:lpstr>Barcoding primers can differentiate a species from others</vt:lpstr>
      <vt:lpstr>Q 1.  Evaluate  efficiency  of  barcoding  primer</vt:lpstr>
      <vt:lpstr>Success to get 12S region DNA fragment from the sample</vt:lpstr>
      <vt:lpstr>Cloning PCR can solve the multiple signal in 12S region</vt:lpstr>
      <vt:lpstr>Get purified DNA fragment by cloning PCR and extraction</vt:lpstr>
      <vt:lpstr>Phylogenetic tree based on 12S</vt:lpstr>
      <vt:lpstr>Differentiate the species by COI primer</vt:lpstr>
      <vt:lpstr>PowerPoint 簡報</vt:lpstr>
      <vt:lpstr>PowerPoint 簡報</vt:lpstr>
      <vt:lpstr> Q 2.  Assess  intraspecific  genetic  diversity  </vt:lpstr>
      <vt:lpstr>Intraspecific diversity based on CYTB1</vt:lpstr>
      <vt:lpstr>Phylogenetic tree based on CYTB1</vt:lpstr>
      <vt:lpstr>Phylogenetic tree based on CYTB1</vt:lpstr>
      <vt:lpstr>Intraspecific diversity based on Control Region</vt:lpstr>
      <vt:lpstr>Phylogenetic tree based on CR</vt:lpstr>
      <vt:lpstr>Phylogenetic tree based on CR</vt:lpstr>
      <vt:lpstr>Indentification of the vulture</vt:lpstr>
      <vt:lpstr>Discussion 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159</cp:revision>
  <dcterms:created xsi:type="dcterms:W3CDTF">2018-12-16T13:21:15Z</dcterms:created>
  <dcterms:modified xsi:type="dcterms:W3CDTF">2019-07-29T19:26:44Z</dcterms:modified>
</cp:coreProperties>
</file>